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2"/>
  </p:notesMasterIdLst>
  <p:handoutMasterIdLst>
    <p:handoutMasterId r:id="rId23"/>
  </p:handoutMasterIdLst>
  <p:sldIdLst>
    <p:sldId id="256" r:id="rId2"/>
    <p:sldId id="257" r:id="rId3"/>
    <p:sldId id="273" r:id="rId4"/>
    <p:sldId id="258" r:id="rId5"/>
    <p:sldId id="259" r:id="rId6"/>
    <p:sldId id="274" r:id="rId7"/>
    <p:sldId id="260" r:id="rId8"/>
    <p:sldId id="267" r:id="rId9"/>
    <p:sldId id="261" r:id="rId10"/>
    <p:sldId id="278" r:id="rId11"/>
    <p:sldId id="276" r:id="rId12"/>
    <p:sldId id="275" r:id="rId13"/>
    <p:sldId id="262" r:id="rId14"/>
    <p:sldId id="263" r:id="rId15"/>
    <p:sldId id="264" r:id="rId16"/>
    <p:sldId id="269" r:id="rId17"/>
    <p:sldId id="268" r:id="rId18"/>
    <p:sldId id="270" r:id="rId19"/>
    <p:sldId id="277" r:id="rId20"/>
    <p:sldId id="266"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8" autoAdjust="0"/>
    <p:restoredTop sz="94737" autoAdjust="0"/>
  </p:normalViewPr>
  <p:slideViewPr>
    <p:cSldViewPr>
      <p:cViewPr varScale="1">
        <p:scale>
          <a:sx n="68" d="100"/>
          <a:sy n="68" d="100"/>
        </p:scale>
        <p:origin x="-642" y="-102"/>
      </p:cViewPr>
      <p:guideLst>
        <p:guide orient="horz" pos="2160"/>
        <p:guide pos="2880"/>
      </p:guideLst>
    </p:cSldViewPr>
  </p:slideViewPr>
  <p:outlineViewPr>
    <p:cViewPr>
      <p:scale>
        <a:sx n="33" d="100"/>
        <a:sy n="33" d="100"/>
      </p:scale>
      <p:origin x="48" y="1356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0A88BC4-6CED-4620-9E8B-D02FDDC06F91}" type="datetimeFigureOut">
              <a:rPr lang="fr-BE" smtClean="0"/>
              <a:t>14/01/2012</a:t>
            </a:fld>
            <a:endParaRPr lang="fr-BE"/>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8EA7B39-1B03-4C09-8B10-CC2159194B61}" type="slidenum">
              <a:rPr lang="fr-BE" smtClean="0"/>
              <a:t>‹N°›</a:t>
            </a:fld>
            <a:endParaRPr lang="fr-BE"/>
          </a:p>
        </p:txBody>
      </p:sp>
    </p:spTree>
    <p:extLst>
      <p:ext uri="{BB962C8B-B14F-4D97-AF65-F5344CB8AC3E}">
        <p14:creationId xmlns:p14="http://schemas.microsoft.com/office/powerpoint/2010/main" val="12160125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FE8785-A26C-405A-99F3-50096597EAAF}" type="datetimeFigureOut">
              <a:rPr lang="fr-BE" smtClean="0"/>
              <a:pPr/>
              <a:t>14/01/2012</a:t>
            </a:fld>
            <a:endParaRPr lang="fr-BE"/>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6E4AB4-6D7E-4DBA-9AB1-8A9AB726EEA2}" type="slidenum">
              <a:rPr lang="fr-BE" smtClean="0"/>
              <a:pPr/>
              <a:t>‹N°›</a:t>
            </a:fld>
            <a:endParaRPr lang="fr-BE"/>
          </a:p>
        </p:txBody>
      </p:sp>
    </p:spTree>
    <p:extLst>
      <p:ext uri="{BB962C8B-B14F-4D97-AF65-F5344CB8AC3E}">
        <p14:creationId xmlns:p14="http://schemas.microsoft.com/office/powerpoint/2010/main" val="2813467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BA6E4AB4-6D7E-4DBA-9AB1-8A9AB726EEA2}" type="slidenum">
              <a:rPr lang="fr-BE" smtClean="0"/>
              <a:pPr/>
              <a:t>9</a:t>
            </a:fld>
            <a:endParaRPr lang="fr-BE"/>
          </a:p>
        </p:txBody>
      </p:sp>
    </p:spTree>
    <p:extLst>
      <p:ext uri="{BB962C8B-B14F-4D97-AF65-F5344CB8AC3E}">
        <p14:creationId xmlns:p14="http://schemas.microsoft.com/office/powerpoint/2010/main" val="2591444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BA6E4AB4-6D7E-4DBA-9AB1-8A9AB726EEA2}" type="slidenum">
              <a:rPr lang="fr-BE" smtClean="0"/>
              <a:pPr/>
              <a:t>10</a:t>
            </a:fld>
            <a:endParaRPr lang="fr-BE"/>
          </a:p>
        </p:txBody>
      </p:sp>
    </p:spTree>
    <p:extLst>
      <p:ext uri="{BB962C8B-B14F-4D97-AF65-F5344CB8AC3E}">
        <p14:creationId xmlns:p14="http://schemas.microsoft.com/office/powerpoint/2010/main" val="2591444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BE"/>
          </a:p>
        </p:txBody>
      </p:sp>
      <p:sp>
        <p:nvSpPr>
          <p:cNvPr id="4" name="Espace réservé de la date 3"/>
          <p:cNvSpPr>
            <a:spLocks noGrp="1"/>
          </p:cNvSpPr>
          <p:nvPr>
            <p:ph type="dt" sz="half" idx="10"/>
          </p:nvPr>
        </p:nvSpPr>
        <p:spPr/>
        <p:txBody>
          <a:bodyPr/>
          <a:lstStyle/>
          <a:p>
            <a:fld id="{69352D13-B941-4135-BDA8-D94A5A64250B}" type="datetimeFigureOut">
              <a:rPr lang="fr-BE" smtClean="0"/>
              <a:pPr/>
              <a:t>14/01/2012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0329C34-7FBD-4FF8-9AE2-E107A49BD58D}" type="slidenum">
              <a:rPr lang="fr-BE" smtClean="0"/>
              <a:pPr/>
              <a:t>‹N°›</a:t>
            </a:fld>
            <a:endParaRPr lang="fr-BE"/>
          </a:p>
        </p:txBody>
      </p:sp>
    </p:spTree>
    <p:extLst>
      <p:ext uri="{BB962C8B-B14F-4D97-AF65-F5344CB8AC3E}">
        <p14:creationId xmlns:p14="http://schemas.microsoft.com/office/powerpoint/2010/main" val="730155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69352D13-B941-4135-BDA8-D94A5A64250B}" type="datetimeFigureOut">
              <a:rPr lang="fr-BE" smtClean="0"/>
              <a:pPr/>
              <a:t>14/01/2012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0329C34-7FBD-4FF8-9AE2-E107A49BD58D}" type="slidenum">
              <a:rPr lang="fr-BE" smtClean="0"/>
              <a:pPr/>
              <a:t>‹N°›</a:t>
            </a:fld>
            <a:endParaRPr lang="fr-BE"/>
          </a:p>
        </p:txBody>
      </p:sp>
    </p:spTree>
    <p:extLst>
      <p:ext uri="{BB962C8B-B14F-4D97-AF65-F5344CB8AC3E}">
        <p14:creationId xmlns:p14="http://schemas.microsoft.com/office/powerpoint/2010/main" val="1769737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69352D13-B941-4135-BDA8-D94A5A64250B}" type="datetimeFigureOut">
              <a:rPr lang="fr-BE" smtClean="0"/>
              <a:pPr/>
              <a:t>14/01/2012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0329C34-7FBD-4FF8-9AE2-E107A49BD58D}" type="slidenum">
              <a:rPr lang="fr-BE" smtClean="0"/>
              <a:pPr/>
              <a:t>‹N°›</a:t>
            </a:fld>
            <a:endParaRPr lang="fr-BE"/>
          </a:p>
        </p:txBody>
      </p:sp>
    </p:spTree>
    <p:extLst>
      <p:ext uri="{BB962C8B-B14F-4D97-AF65-F5344CB8AC3E}">
        <p14:creationId xmlns:p14="http://schemas.microsoft.com/office/powerpoint/2010/main" val="107126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69352D13-B941-4135-BDA8-D94A5A64250B}" type="datetimeFigureOut">
              <a:rPr lang="fr-BE" smtClean="0"/>
              <a:pPr/>
              <a:t>14/01/2012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0329C34-7FBD-4FF8-9AE2-E107A49BD58D}" type="slidenum">
              <a:rPr lang="fr-BE" smtClean="0"/>
              <a:pPr/>
              <a:t>‹N°›</a:t>
            </a:fld>
            <a:endParaRPr lang="fr-BE"/>
          </a:p>
        </p:txBody>
      </p:sp>
    </p:spTree>
    <p:extLst>
      <p:ext uri="{BB962C8B-B14F-4D97-AF65-F5344CB8AC3E}">
        <p14:creationId xmlns:p14="http://schemas.microsoft.com/office/powerpoint/2010/main" val="2205328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69352D13-B941-4135-BDA8-D94A5A64250B}" type="datetimeFigureOut">
              <a:rPr lang="fr-BE" smtClean="0"/>
              <a:pPr/>
              <a:t>14/01/2012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0329C34-7FBD-4FF8-9AE2-E107A49BD58D}" type="slidenum">
              <a:rPr lang="fr-BE" smtClean="0"/>
              <a:pPr/>
              <a:t>‹N°›</a:t>
            </a:fld>
            <a:endParaRPr lang="fr-BE"/>
          </a:p>
        </p:txBody>
      </p:sp>
    </p:spTree>
    <p:extLst>
      <p:ext uri="{BB962C8B-B14F-4D97-AF65-F5344CB8AC3E}">
        <p14:creationId xmlns:p14="http://schemas.microsoft.com/office/powerpoint/2010/main" val="4084983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69352D13-B941-4135-BDA8-D94A5A64250B}" type="datetimeFigureOut">
              <a:rPr lang="fr-BE" smtClean="0"/>
              <a:pPr/>
              <a:t>14/01/2012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0329C34-7FBD-4FF8-9AE2-E107A49BD58D}" type="slidenum">
              <a:rPr lang="fr-BE" smtClean="0"/>
              <a:pPr/>
              <a:t>‹N°›</a:t>
            </a:fld>
            <a:endParaRPr lang="fr-BE"/>
          </a:p>
        </p:txBody>
      </p:sp>
    </p:spTree>
    <p:extLst>
      <p:ext uri="{BB962C8B-B14F-4D97-AF65-F5344CB8AC3E}">
        <p14:creationId xmlns:p14="http://schemas.microsoft.com/office/powerpoint/2010/main" val="3821824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69352D13-B941-4135-BDA8-D94A5A64250B}" type="datetimeFigureOut">
              <a:rPr lang="fr-BE" smtClean="0"/>
              <a:pPr/>
              <a:t>14/01/2012</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F0329C34-7FBD-4FF8-9AE2-E107A49BD58D}" type="slidenum">
              <a:rPr lang="fr-BE" smtClean="0"/>
              <a:pPr/>
              <a:t>‹N°›</a:t>
            </a:fld>
            <a:endParaRPr lang="fr-BE"/>
          </a:p>
        </p:txBody>
      </p:sp>
    </p:spTree>
    <p:extLst>
      <p:ext uri="{BB962C8B-B14F-4D97-AF65-F5344CB8AC3E}">
        <p14:creationId xmlns:p14="http://schemas.microsoft.com/office/powerpoint/2010/main" val="1145896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69352D13-B941-4135-BDA8-D94A5A64250B}" type="datetimeFigureOut">
              <a:rPr lang="fr-BE" smtClean="0"/>
              <a:pPr/>
              <a:t>14/01/2012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F0329C34-7FBD-4FF8-9AE2-E107A49BD58D}" type="slidenum">
              <a:rPr lang="fr-BE" smtClean="0"/>
              <a:pPr/>
              <a:t>‹N°›</a:t>
            </a:fld>
            <a:endParaRPr lang="fr-BE"/>
          </a:p>
        </p:txBody>
      </p:sp>
    </p:spTree>
    <p:extLst>
      <p:ext uri="{BB962C8B-B14F-4D97-AF65-F5344CB8AC3E}">
        <p14:creationId xmlns:p14="http://schemas.microsoft.com/office/powerpoint/2010/main" val="3207667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9352D13-B941-4135-BDA8-D94A5A64250B}" type="datetimeFigureOut">
              <a:rPr lang="fr-BE" smtClean="0"/>
              <a:pPr/>
              <a:t>14/01/2012</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F0329C34-7FBD-4FF8-9AE2-E107A49BD58D}" type="slidenum">
              <a:rPr lang="fr-BE" smtClean="0"/>
              <a:pPr/>
              <a:t>‹N°›</a:t>
            </a:fld>
            <a:endParaRPr lang="fr-BE"/>
          </a:p>
        </p:txBody>
      </p:sp>
    </p:spTree>
    <p:extLst>
      <p:ext uri="{BB962C8B-B14F-4D97-AF65-F5344CB8AC3E}">
        <p14:creationId xmlns:p14="http://schemas.microsoft.com/office/powerpoint/2010/main" val="734570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9352D13-B941-4135-BDA8-D94A5A64250B}" type="datetimeFigureOut">
              <a:rPr lang="fr-BE" smtClean="0"/>
              <a:pPr/>
              <a:t>14/01/2012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0329C34-7FBD-4FF8-9AE2-E107A49BD58D}" type="slidenum">
              <a:rPr lang="fr-BE" smtClean="0"/>
              <a:pPr/>
              <a:t>‹N°›</a:t>
            </a:fld>
            <a:endParaRPr lang="fr-BE"/>
          </a:p>
        </p:txBody>
      </p:sp>
    </p:spTree>
    <p:extLst>
      <p:ext uri="{BB962C8B-B14F-4D97-AF65-F5344CB8AC3E}">
        <p14:creationId xmlns:p14="http://schemas.microsoft.com/office/powerpoint/2010/main" val="3138208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9352D13-B941-4135-BDA8-D94A5A64250B}" type="datetimeFigureOut">
              <a:rPr lang="fr-BE" smtClean="0"/>
              <a:pPr/>
              <a:t>14/01/2012</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0329C34-7FBD-4FF8-9AE2-E107A49BD58D}" type="slidenum">
              <a:rPr lang="fr-BE" smtClean="0"/>
              <a:pPr/>
              <a:t>‹N°›</a:t>
            </a:fld>
            <a:endParaRPr lang="fr-BE"/>
          </a:p>
        </p:txBody>
      </p:sp>
    </p:spTree>
    <p:extLst>
      <p:ext uri="{BB962C8B-B14F-4D97-AF65-F5344CB8AC3E}">
        <p14:creationId xmlns:p14="http://schemas.microsoft.com/office/powerpoint/2010/main" val="1665473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352D13-B941-4135-BDA8-D94A5A64250B}" type="datetimeFigureOut">
              <a:rPr lang="fr-BE" smtClean="0"/>
              <a:pPr/>
              <a:t>14/01/2012</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29C34-7FBD-4FF8-9AE2-E107A49BD58D}" type="slidenum">
              <a:rPr lang="fr-BE" smtClean="0"/>
              <a:pPr/>
              <a:t>‹N°›</a:t>
            </a:fld>
            <a:endParaRPr lang="fr-BE"/>
          </a:p>
        </p:txBody>
      </p:sp>
    </p:spTree>
    <p:extLst>
      <p:ext uri="{BB962C8B-B14F-4D97-AF65-F5344CB8AC3E}">
        <p14:creationId xmlns:p14="http://schemas.microsoft.com/office/powerpoint/2010/main" val="4184286644"/>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9.gi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700808"/>
            <a:ext cx="8496944" cy="2592288"/>
          </a:xfrm>
        </p:spPr>
        <p:txBody>
          <a:bodyPr>
            <a:noAutofit/>
          </a:bodyPr>
          <a:lstStyle/>
          <a:p>
            <a:r>
              <a:rPr lang="fr-BE" b="1" dirty="0" smtClean="0">
                <a:solidFill>
                  <a:srgbClr val="002060"/>
                </a:solidFill>
              </a:rPr>
              <a:t>Enseigner la lecture et la littérature, </a:t>
            </a:r>
            <a:br>
              <a:rPr lang="fr-BE" b="1" dirty="0" smtClean="0">
                <a:solidFill>
                  <a:srgbClr val="002060"/>
                </a:solidFill>
              </a:rPr>
            </a:br>
            <a:r>
              <a:rPr lang="fr-BE" b="1" dirty="0" smtClean="0">
                <a:solidFill>
                  <a:srgbClr val="002060"/>
                </a:solidFill>
              </a:rPr>
              <a:t>une affaire de compétences ? </a:t>
            </a:r>
            <a:endParaRPr lang="fr-BE" b="1" dirty="0">
              <a:solidFill>
                <a:srgbClr val="002060"/>
              </a:solidFill>
            </a:endParaRPr>
          </a:p>
        </p:txBody>
      </p:sp>
      <p:sp>
        <p:nvSpPr>
          <p:cNvPr id="3" name="Sous-titre 2"/>
          <p:cNvSpPr>
            <a:spLocks noGrp="1"/>
          </p:cNvSpPr>
          <p:nvPr>
            <p:ph type="subTitle" idx="1"/>
          </p:nvPr>
        </p:nvSpPr>
        <p:spPr>
          <a:xfrm>
            <a:off x="1371600" y="4437112"/>
            <a:ext cx="6400800" cy="1201688"/>
          </a:xfrm>
        </p:spPr>
        <p:txBody>
          <a:bodyPr>
            <a:normAutofit/>
          </a:bodyPr>
          <a:lstStyle/>
          <a:p>
            <a:r>
              <a:rPr lang="fr-BE" dirty="0" smtClean="0">
                <a:solidFill>
                  <a:srgbClr val="002060"/>
                </a:solidFill>
              </a:rPr>
              <a:t>Jean-Louis Dufays</a:t>
            </a:r>
          </a:p>
        </p:txBody>
      </p:sp>
      <p:sp>
        <p:nvSpPr>
          <p:cNvPr id="4" name="Rectangle 3"/>
          <p:cNvSpPr/>
          <p:nvPr/>
        </p:nvSpPr>
        <p:spPr>
          <a:xfrm>
            <a:off x="395536" y="692696"/>
            <a:ext cx="8208912" cy="461665"/>
          </a:xfrm>
          <a:prstGeom prst="rect">
            <a:avLst/>
          </a:prstGeom>
        </p:spPr>
        <p:txBody>
          <a:bodyPr wrap="square">
            <a:spAutoFit/>
          </a:bodyPr>
          <a:lstStyle/>
          <a:p>
            <a:pPr algn="ctr"/>
            <a:r>
              <a:rPr lang="fr-BE" sz="2400" i="1" dirty="0" smtClean="0">
                <a:solidFill>
                  <a:srgbClr val="002060"/>
                </a:solidFill>
              </a:rPr>
              <a:t>Rencontre débat de l’AFEF - Paris, 14 janvier 2012</a:t>
            </a:r>
            <a:endParaRPr lang="fr-BE" sz="2400" i="1" dirty="0">
              <a:solidFill>
                <a:srgbClr val="002060"/>
              </a:solidFill>
            </a:endParaRPr>
          </a:p>
        </p:txBody>
      </p:sp>
      <p:pic>
        <p:nvPicPr>
          <p:cNvPr id="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956434"/>
            <a:ext cx="2847224" cy="1881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5" descr="http://www.cafepedagogique.net/lemensuel/lenseignant/lettres/francais/PublishingImages/100/franc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9760" y="3823005"/>
            <a:ext cx="2016125" cy="305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8896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Autofit/>
          </a:bodyPr>
          <a:lstStyle/>
          <a:p>
            <a:r>
              <a:rPr lang="fr-BE" sz="3600" b="1" dirty="0" smtClean="0">
                <a:solidFill>
                  <a:srgbClr val="002060"/>
                </a:solidFill>
              </a:rPr>
              <a:t>L’approche par compétences de la lecture et de la littérature : quelques exemples (2)</a:t>
            </a:r>
            <a:endParaRPr lang="fr-BE" sz="3600" b="1" dirty="0">
              <a:solidFill>
                <a:srgbClr val="002060"/>
              </a:solidFill>
            </a:endParaRPr>
          </a:p>
        </p:txBody>
      </p:sp>
      <p:sp>
        <p:nvSpPr>
          <p:cNvPr id="2" name="Espace réservé du contenu 1"/>
          <p:cNvSpPr>
            <a:spLocks noGrp="1"/>
          </p:cNvSpPr>
          <p:nvPr>
            <p:ph idx="1"/>
          </p:nvPr>
        </p:nvSpPr>
        <p:spPr>
          <a:xfrm>
            <a:off x="457200" y="1600200"/>
            <a:ext cx="8507288" cy="4997152"/>
          </a:xfrm>
          <a:ln>
            <a:solidFill>
              <a:schemeClr val="accent1"/>
            </a:solidFill>
          </a:ln>
        </p:spPr>
        <p:txBody>
          <a:bodyPr>
            <a:noAutofit/>
          </a:bodyPr>
          <a:lstStyle/>
          <a:p>
            <a:r>
              <a:rPr lang="fr-FR" sz="2800" dirty="0" smtClean="0">
                <a:solidFill>
                  <a:srgbClr val="002060"/>
                </a:solidFill>
              </a:rPr>
              <a:t>Programme du réseau catholique belge (2000-2002)</a:t>
            </a:r>
          </a:p>
          <a:p>
            <a:pPr lvl="1"/>
            <a:r>
              <a:rPr lang="fr-BE" sz="2200" dirty="0" smtClean="0"/>
              <a:t>« Dans </a:t>
            </a:r>
            <a:r>
              <a:rPr lang="fr-BE" sz="2200" dirty="0"/>
              <a:t>une situation-problème significative, </a:t>
            </a:r>
            <a:r>
              <a:rPr lang="fr-BE" sz="2200" dirty="0">
                <a:solidFill>
                  <a:srgbClr val="002060"/>
                </a:solidFill>
              </a:rPr>
              <a:t>construire un ou plusieurs réseaux de signification, pour répondre à des questions suscitées par la lecture d’un </a:t>
            </a:r>
            <a:r>
              <a:rPr lang="fr-BE" sz="2200" dirty="0" smtClean="0">
                <a:solidFill>
                  <a:srgbClr val="002060"/>
                </a:solidFill>
              </a:rPr>
              <a:t>texte</a:t>
            </a:r>
            <a:r>
              <a:rPr lang="fr-BE" sz="2200" dirty="0" smtClean="0"/>
              <a:t>, porter </a:t>
            </a:r>
            <a:r>
              <a:rPr lang="fr-BE" sz="2200" dirty="0"/>
              <a:t>une appréciation personnelle sur le texte, faire part de son interprétation à travers divers moyens d’expression (au cours d’une discussion, dans </a:t>
            </a:r>
            <a:r>
              <a:rPr lang="fr-BE" sz="2200" dirty="0" smtClean="0"/>
              <a:t>un compte </a:t>
            </a:r>
            <a:r>
              <a:rPr lang="fr-BE" sz="2200" dirty="0"/>
              <a:t>rendu de lecture, par des réécritures, des mises en </a:t>
            </a:r>
            <a:r>
              <a:rPr lang="fr-BE" sz="2200" dirty="0" smtClean="0"/>
              <a:t>voix</a:t>
            </a:r>
            <a:r>
              <a:rPr lang="fr-BE" sz="2200" dirty="0" smtClean="0"/>
              <a:t>) »</a:t>
            </a:r>
            <a:endParaRPr lang="fr-BE" sz="2200" dirty="0" smtClean="0"/>
          </a:p>
          <a:p>
            <a:pPr lvl="1"/>
            <a:r>
              <a:rPr lang="fr-BE" sz="2200" dirty="0" smtClean="0"/>
              <a:t>« Dans </a:t>
            </a:r>
            <a:r>
              <a:rPr lang="fr-BE" sz="2200" dirty="0"/>
              <a:t>des situations-problèmes significatives, </a:t>
            </a:r>
            <a:r>
              <a:rPr lang="fr-BE" sz="2200" dirty="0">
                <a:solidFill>
                  <a:srgbClr val="002060"/>
                </a:solidFill>
              </a:rPr>
              <a:t>participer de manière réfléchie à la vie culturelle et élargir le champ de ses pratiques culturelles en abordant </a:t>
            </a:r>
            <a:r>
              <a:rPr lang="fr-BE" sz="2200" dirty="0" smtClean="0">
                <a:solidFill>
                  <a:srgbClr val="002060"/>
                </a:solidFill>
              </a:rPr>
              <a:t>le concept </a:t>
            </a:r>
            <a:r>
              <a:rPr lang="fr-BE" sz="2200" dirty="0">
                <a:solidFill>
                  <a:srgbClr val="002060"/>
                </a:solidFill>
              </a:rPr>
              <a:t>de littérature </a:t>
            </a:r>
            <a:r>
              <a:rPr lang="fr-BE" sz="2200" dirty="0"/>
              <a:t>sous divers éclairages croisés qui permettent d’en construire une définition </a:t>
            </a:r>
            <a:r>
              <a:rPr lang="fr-BE" sz="2200" dirty="0" smtClean="0"/>
              <a:t>complexe »</a:t>
            </a:r>
            <a:endParaRPr lang="fr-FR" sz="2200" dirty="0" smtClean="0"/>
          </a:p>
        </p:txBody>
      </p:sp>
    </p:spTree>
    <p:extLst>
      <p:ext uri="{BB962C8B-B14F-4D97-AF65-F5344CB8AC3E}">
        <p14:creationId xmlns:p14="http://schemas.microsoft.com/office/powerpoint/2010/main" val="730782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b="1" dirty="0" smtClean="0">
                <a:solidFill>
                  <a:srgbClr val="002060"/>
                </a:solidFill>
              </a:rPr>
              <a:t>Premiers constats</a:t>
            </a:r>
            <a:endParaRPr lang="fr-BE" b="1" dirty="0">
              <a:solidFill>
                <a:srgbClr val="002060"/>
              </a:solidFill>
            </a:endParaRPr>
          </a:p>
        </p:txBody>
      </p:sp>
      <p:sp>
        <p:nvSpPr>
          <p:cNvPr id="3" name="Espace réservé du contenu 2"/>
          <p:cNvSpPr>
            <a:spLocks noGrp="1"/>
          </p:cNvSpPr>
          <p:nvPr>
            <p:ph idx="1"/>
          </p:nvPr>
        </p:nvSpPr>
        <p:spPr>
          <a:xfrm>
            <a:off x="467544" y="1412776"/>
            <a:ext cx="8291264" cy="4853136"/>
          </a:xfrm>
        </p:spPr>
        <p:txBody>
          <a:bodyPr>
            <a:normAutofit fontScale="92500" lnSpcReduction="10000"/>
          </a:bodyPr>
          <a:lstStyle/>
          <a:p>
            <a:r>
              <a:rPr lang="fr-BE" dirty="0" smtClean="0">
                <a:solidFill>
                  <a:srgbClr val="002060"/>
                </a:solidFill>
              </a:rPr>
              <a:t>Importance croissante accordée </a:t>
            </a:r>
          </a:p>
          <a:p>
            <a:pPr lvl="1"/>
            <a:r>
              <a:rPr lang="fr-BE" dirty="0" smtClean="0"/>
              <a:t>à la recherche documentaire</a:t>
            </a:r>
          </a:p>
          <a:p>
            <a:pPr lvl="1"/>
            <a:r>
              <a:rPr lang="fr-BE" dirty="0" smtClean="0"/>
              <a:t>aux comparaisons de textes</a:t>
            </a:r>
          </a:p>
          <a:p>
            <a:pPr lvl="1"/>
            <a:r>
              <a:rPr lang="fr-BE" dirty="0" smtClean="0"/>
              <a:t>à l’argumentation à propos des textes</a:t>
            </a:r>
          </a:p>
          <a:p>
            <a:pPr lvl="1"/>
            <a:r>
              <a:rPr lang="fr-BE" dirty="0" smtClean="0"/>
              <a:t>aux synthèses écrites</a:t>
            </a:r>
          </a:p>
          <a:p>
            <a:pPr lvl="1"/>
            <a:r>
              <a:rPr lang="fr-BE" dirty="0"/>
              <a:t>a</a:t>
            </a:r>
            <a:r>
              <a:rPr lang="fr-BE" dirty="0" smtClean="0"/>
              <a:t>ux exposés oraux</a:t>
            </a:r>
          </a:p>
          <a:p>
            <a:r>
              <a:rPr lang="fr-BE" dirty="0" smtClean="0">
                <a:solidFill>
                  <a:srgbClr val="002060"/>
                </a:solidFill>
              </a:rPr>
              <a:t>Tension entre deux types de tâches</a:t>
            </a:r>
          </a:p>
          <a:p>
            <a:pPr lvl="1"/>
            <a:r>
              <a:rPr lang="fr-BE" dirty="0" smtClean="0"/>
              <a:t>Des « tâches problèmes » proprement scolaires (réseau de la Communauté)</a:t>
            </a:r>
          </a:p>
          <a:p>
            <a:pPr lvl="1"/>
            <a:r>
              <a:rPr lang="fr-BE" dirty="0" smtClean="0"/>
              <a:t>Des « situations problèmes » proches des pratiques sociales de référence (réseau catholique)</a:t>
            </a:r>
            <a:endParaRPr lang="fr-BE" dirty="0"/>
          </a:p>
        </p:txBody>
      </p:sp>
    </p:spTree>
    <p:extLst>
      <p:ext uri="{BB962C8B-B14F-4D97-AF65-F5344CB8AC3E}">
        <p14:creationId xmlns:p14="http://schemas.microsoft.com/office/powerpoint/2010/main" val="3397347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solidFill>
                  <a:srgbClr val="002060"/>
                </a:solidFill>
              </a:rPr>
              <a:t>3. Analyse critique</a:t>
            </a:r>
            <a:br>
              <a:rPr lang="fr-BE" dirty="0">
                <a:solidFill>
                  <a:srgbClr val="002060"/>
                </a:solidFill>
              </a:rPr>
            </a:br>
            <a:endParaRPr lang="fr-BE" dirty="0"/>
          </a:p>
        </p:txBody>
      </p:sp>
      <p:pic>
        <p:nvPicPr>
          <p:cNvPr id="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8144" y="980728"/>
            <a:ext cx="2749550" cy="274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descr="http://www.decitre.fr/gi/03/9782804154103FS.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145303"/>
            <a:ext cx="2592288" cy="4052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http://www.erp.oissel.onac.org/anglais/AG00007_.gif"/>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91880" y="1484784"/>
            <a:ext cx="1665287" cy="192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375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Autofit/>
          </a:bodyPr>
          <a:lstStyle/>
          <a:p>
            <a:r>
              <a:rPr lang="fr-BE" sz="3600" b="1" dirty="0" smtClean="0">
                <a:solidFill>
                  <a:srgbClr val="002060"/>
                </a:solidFill>
              </a:rPr>
              <a:t>L’approche par compétences : des enjeux non négligeables pour les élèves</a:t>
            </a:r>
            <a:endParaRPr lang="fr-BE" sz="3600" b="1" dirty="0">
              <a:solidFill>
                <a:srgbClr val="002060"/>
              </a:solidFill>
            </a:endParaRPr>
          </a:p>
        </p:txBody>
      </p:sp>
      <p:sp>
        <p:nvSpPr>
          <p:cNvPr id="2" name="Espace réservé du contenu 1"/>
          <p:cNvSpPr>
            <a:spLocks noGrp="1"/>
          </p:cNvSpPr>
          <p:nvPr>
            <p:ph idx="1"/>
          </p:nvPr>
        </p:nvSpPr>
        <p:spPr>
          <a:xfrm>
            <a:off x="457200" y="1600200"/>
            <a:ext cx="8435280" cy="4525963"/>
          </a:xfrm>
        </p:spPr>
        <p:txBody>
          <a:bodyPr>
            <a:normAutofit/>
          </a:bodyPr>
          <a:lstStyle/>
          <a:p>
            <a:pPr marL="342900" lvl="1" indent="-342900">
              <a:buFont typeface="Arial" pitchFamily="34" charset="0"/>
              <a:buChar char="•"/>
            </a:pPr>
            <a:r>
              <a:rPr lang="fr-BE" dirty="0" smtClean="0">
                <a:solidFill>
                  <a:srgbClr val="002060"/>
                </a:solidFill>
              </a:rPr>
              <a:t>L’APP (au sens strict) met l’accent à juste titre </a:t>
            </a:r>
          </a:p>
          <a:p>
            <a:pPr lvl="1"/>
            <a:r>
              <a:rPr lang="fr-BE" dirty="0"/>
              <a:t>sur le caractère actif de l’apprentissage </a:t>
            </a:r>
          </a:p>
          <a:p>
            <a:pPr lvl="1"/>
            <a:r>
              <a:rPr lang="fr-BE" dirty="0"/>
              <a:t>sur son caractère complexe et intégré</a:t>
            </a:r>
            <a:r>
              <a:rPr lang="fr-BE" b="1" dirty="0"/>
              <a:t> </a:t>
            </a:r>
            <a:br>
              <a:rPr lang="fr-BE" b="1" dirty="0"/>
            </a:br>
            <a:r>
              <a:rPr lang="fr-BE" i="1" dirty="0">
                <a:sym typeface="Wingdings" pitchFamily="2" charset="2"/>
              </a:rPr>
              <a:t></a:t>
            </a:r>
            <a:r>
              <a:rPr lang="fr-BE" i="1" dirty="0"/>
              <a:t> des séquences plus cohérentes</a:t>
            </a:r>
          </a:p>
          <a:p>
            <a:pPr lvl="1"/>
            <a:r>
              <a:rPr lang="fr-BE" dirty="0" smtClean="0"/>
              <a:t>sur l’ancrage </a:t>
            </a:r>
            <a:r>
              <a:rPr lang="fr-BE" dirty="0"/>
              <a:t>dans des pratiques </a:t>
            </a:r>
            <a:r>
              <a:rPr lang="fr-BE" dirty="0" smtClean="0"/>
              <a:t>(scolaires ou sociales) « significatives » </a:t>
            </a:r>
            <a:r>
              <a:rPr lang="fr-BE" i="1" dirty="0">
                <a:sym typeface="Wingdings" pitchFamily="2" charset="2"/>
              </a:rPr>
              <a:t> </a:t>
            </a:r>
            <a:r>
              <a:rPr lang="fr-BE" i="1" dirty="0"/>
              <a:t>des objectifs plus clairs</a:t>
            </a:r>
          </a:p>
          <a:p>
            <a:pPr marL="342900" lvl="1" indent="-342900">
              <a:buFont typeface="Arial" pitchFamily="34" charset="0"/>
              <a:buChar char="•"/>
            </a:pPr>
            <a:r>
              <a:rPr lang="fr-BE" dirty="0" smtClean="0">
                <a:solidFill>
                  <a:srgbClr val="002060"/>
                </a:solidFill>
                <a:sym typeface="Wingdings" pitchFamily="2" charset="2"/>
              </a:rPr>
              <a:t>Conditions </a:t>
            </a:r>
            <a:r>
              <a:rPr lang="fr-BE" dirty="0">
                <a:solidFill>
                  <a:srgbClr val="002060"/>
                </a:solidFill>
                <a:sym typeface="Wingdings" pitchFamily="2" charset="2"/>
              </a:rPr>
              <a:t>qui contribuent à motiver avantage les élèves, à donner </a:t>
            </a:r>
            <a:r>
              <a:rPr lang="fr-BE" dirty="0" smtClean="0">
                <a:solidFill>
                  <a:srgbClr val="002060"/>
                </a:solidFill>
                <a:sym typeface="Wingdings" pitchFamily="2" charset="2"/>
              </a:rPr>
              <a:t>davantage de </a:t>
            </a:r>
            <a:r>
              <a:rPr lang="fr-BE" dirty="0">
                <a:solidFill>
                  <a:srgbClr val="002060"/>
                </a:solidFill>
                <a:sym typeface="Wingdings" pitchFamily="2" charset="2"/>
              </a:rPr>
              <a:t>sens à </a:t>
            </a:r>
            <a:r>
              <a:rPr lang="fr-BE" dirty="0" smtClean="0">
                <a:solidFill>
                  <a:srgbClr val="002060"/>
                </a:solidFill>
                <a:sym typeface="Wingdings" pitchFamily="2" charset="2"/>
              </a:rPr>
              <a:t>l’école…</a:t>
            </a:r>
          </a:p>
          <a:p>
            <a:pPr marL="342900" lvl="1" indent="-342900">
              <a:buFont typeface="Arial" pitchFamily="34" charset="0"/>
              <a:buChar char="•"/>
            </a:pPr>
            <a:r>
              <a:rPr lang="fr-BE" dirty="0" smtClean="0">
                <a:solidFill>
                  <a:srgbClr val="002060"/>
                </a:solidFill>
                <a:sym typeface="Wingdings" pitchFamily="2" charset="2"/>
              </a:rPr>
              <a:t>MAIS cela suffit-il ?</a:t>
            </a:r>
            <a:endParaRPr lang="fr-BE" dirty="0" smtClean="0">
              <a:solidFill>
                <a:srgbClr val="002060"/>
              </a:solidFill>
            </a:endParaRPr>
          </a:p>
          <a:p>
            <a:pPr lvl="1"/>
            <a:endParaRPr lang="fr-BE" dirty="0"/>
          </a:p>
        </p:txBody>
      </p:sp>
    </p:spTree>
    <p:extLst>
      <p:ext uri="{BB962C8B-B14F-4D97-AF65-F5344CB8AC3E}">
        <p14:creationId xmlns:p14="http://schemas.microsoft.com/office/powerpoint/2010/main" val="1960346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fontScale="90000"/>
          </a:bodyPr>
          <a:lstStyle/>
          <a:p>
            <a:r>
              <a:rPr lang="fr-BE" b="1" dirty="0" smtClean="0">
                <a:solidFill>
                  <a:srgbClr val="002060"/>
                </a:solidFill>
              </a:rPr>
              <a:t>Les raisons de ne pas tout miser </a:t>
            </a:r>
            <a:br>
              <a:rPr lang="fr-BE" b="1" dirty="0" smtClean="0">
                <a:solidFill>
                  <a:srgbClr val="002060"/>
                </a:solidFill>
              </a:rPr>
            </a:br>
            <a:r>
              <a:rPr lang="fr-BE" b="1" dirty="0" smtClean="0">
                <a:solidFill>
                  <a:srgbClr val="002060"/>
                </a:solidFill>
              </a:rPr>
              <a:t>sur les compétences</a:t>
            </a:r>
          </a:p>
        </p:txBody>
      </p:sp>
      <p:sp>
        <p:nvSpPr>
          <p:cNvPr id="2" name="Espace réservé du contenu 1"/>
          <p:cNvSpPr>
            <a:spLocks noGrp="1"/>
          </p:cNvSpPr>
          <p:nvPr>
            <p:ph idx="1"/>
          </p:nvPr>
        </p:nvSpPr>
        <p:spPr/>
        <p:txBody>
          <a:bodyPr>
            <a:normAutofit fontScale="92500" lnSpcReduction="10000"/>
          </a:bodyPr>
          <a:lstStyle/>
          <a:p>
            <a:pPr>
              <a:lnSpc>
                <a:spcPct val="80000"/>
              </a:lnSpc>
            </a:pPr>
            <a:r>
              <a:rPr lang="fr-BE" sz="2800" dirty="0" smtClean="0">
                <a:solidFill>
                  <a:srgbClr val="002060"/>
                </a:solidFill>
              </a:rPr>
              <a:t>Un poids excessif accordé à l’évaluation</a:t>
            </a:r>
          </a:p>
          <a:p>
            <a:pPr>
              <a:lnSpc>
                <a:spcPct val="80000"/>
              </a:lnSpc>
            </a:pPr>
            <a:r>
              <a:rPr lang="fr-BE" sz="2800" dirty="0" smtClean="0">
                <a:solidFill>
                  <a:srgbClr val="002060"/>
                </a:solidFill>
              </a:rPr>
              <a:t>Les </a:t>
            </a:r>
            <a:r>
              <a:rPr lang="fr-BE" sz="2800" dirty="0">
                <a:solidFill>
                  <a:srgbClr val="002060"/>
                </a:solidFill>
              </a:rPr>
              <a:t>« compétences » favoriseraient surtout les meilleurs élèves </a:t>
            </a:r>
            <a:endParaRPr lang="fr-BE" sz="2800" dirty="0" smtClean="0">
              <a:solidFill>
                <a:srgbClr val="002060"/>
              </a:solidFill>
            </a:endParaRPr>
          </a:p>
          <a:p>
            <a:pPr lvl="1">
              <a:lnSpc>
                <a:spcPct val="80000"/>
              </a:lnSpc>
            </a:pPr>
            <a:r>
              <a:rPr lang="fr-BE" sz="2400" dirty="0" smtClean="0"/>
              <a:t>«</a:t>
            </a:r>
            <a:r>
              <a:rPr lang="fr-BE" sz="2400" dirty="0"/>
              <a:t> </a:t>
            </a:r>
            <a:r>
              <a:rPr lang="fr-BE" sz="2400" i="1" dirty="0"/>
              <a:t>L’approche par compétence pourrait dans un premier temps mettre en difficulté les élèves qui ne survivent dans la compétition scolaire qu’en s’accrochant aux aspects les plus rituels du métier d’élève. Elle défavoriserait ceux qu’angoisse l’idée de faire une recherche, de résoudre un problème, de formuler une hypothèse, de débattre. Ceux qui veulent un modèle, une marche à suivre, un rail, ceux qui ont besoin de savoir si c’est juste ou faux, et ne supportent pas l’incertitude ou les contradictions </a:t>
            </a:r>
            <a:r>
              <a:rPr lang="fr-BE" sz="2400" i="1" dirty="0" smtClean="0"/>
              <a:t>ne </a:t>
            </a:r>
            <a:r>
              <a:rPr lang="fr-BE" sz="2400" i="1" dirty="0"/>
              <a:t>peuvent qu’avoir peur de </a:t>
            </a:r>
            <a:r>
              <a:rPr lang="fr-BE" sz="2400" i="1" dirty="0" smtClean="0"/>
              <a:t>l’approche </a:t>
            </a:r>
            <a:r>
              <a:rPr lang="fr-BE" sz="2400" i="1" dirty="0"/>
              <a:t>par compétence » </a:t>
            </a:r>
            <a:br>
              <a:rPr lang="fr-BE" sz="2400" i="1" dirty="0"/>
            </a:br>
            <a:r>
              <a:rPr lang="fr-BE" sz="2400" dirty="0" smtClean="0"/>
              <a:t>(</a:t>
            </a:r>
            <a:r>
              <a:rPr lang="fr-BE" sz="2400" dirty="0"/>
              <a:t>Ph. Perrenoud)</a:t>
            </a:r>
          </a:p>
          <a:p>
            <a:pPr>
              <a:lnSpc>
                <a:spcPct val="80000"/>
              </a:lnSpc>
            </a:pPr>
            <a:r>
              <a:rPr lang="fr-BE" sz="2800" dirty="0">
                <a:solidFill>
                  <a:srgbClr val="002060"/>
                </a:solidFill>
              </a:rPr>
              <a:t>Les compétences ne couvrent </a:t>
            </a:r>
            <a:r>
              <a:rPr lang="fr-BE" sz="2800" dirty="0" smtClean="0">
                <a:solidFill>
                  <a:srgbClr val="002060"/>
                </a:solidFill>
              </a:rPr>
              <a:t>pas </a:t>
            </a:r>
            <a:r>
              <a:rPr lang="fr-BE" sz="2800" dirty="0">
                <a:solidFill>
                  <a:srgbClr val="002060"/>
                </a:solidFill>
              </a:rPr>
              <a:t>tous les enjeux de </a:t>
            </a:r>
            <a:br>
              <a:rPr lang="fr-BE" sz="2800" dirty="0">
                <a:solidFill>
                  <a:srgbClr val="002060"/>
                </a:solidFill>
              </a:rPr>
            </a:br>
            <a:r>
              <a:rPr lang="fr-BE" sz="2800" dirty="0" smtClean="0">
                <a:solidFill>
                  <a:srgbClr val="002060"/>
                </a:solidFill>
              </a:rPr>
              <a:t>l’apprentissage de la lecture et de la littérature</a:t>
            </a:r>
            <a:endParaRPr lang="fr-FR" sz="2800" dirty="0">
              <a:solidFill>
                <a:srgbClr val="002060"/>
              </a:solidFill>
            </a:endParaRPr>
          </a:p>
          <a:p>
            <a:pPr marL="0" indent="0">
              <a:buNone/>
            </a:pPr>
            <a:endParaRPr lang="fr-BE" dirty="0"/>
          </a:p>
        </p:txBody>
      </p:sp>
    </p:spTree>
    <p:extLst>
      <p:ext uri="{BB962C8B-B14F-4D97-AF65-F5344CB8AC3E}">
        <p14:creationId xmlns:p14="http://schemas.microsoft.com/office/powerpoint/2010/main" val="3126454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Autofit/>
          </a:bodyPr>
          <a:lstStyle/>
          <a:p>
            <a:r>
              <a:rPr lang="fr-BE" sz="3600" b="1" dirty="0">
                <a:solidFill>
                  <a:srgbClr val="002060"/>
                </a:solidFill>
              </a:rPr>
              <a:t>Les priorités pour </a:t>
            </a:r>
            <a:r>
              <a:rPr lang="fr-BE" sz="3600" b="1" dirty="0" smtClean="0">
                <a:solidFill>
                  <a:srgbClr val="002060"/>
                </a:solidFill>
              </a:rPr>
              <a:t>apprendre à mieux lire et à s’approprier la littérature</a:t>
            </a:r>
            <a:endParaRPr lang="fr-BE" sz="3600" b="1" dirty="0">
              <a:solidFill>
                <a:srgbClr val="002060"/>
              </a:solidFill>
            </a:endParaRPr>
          </a:p>
        </p:txBody>
      </p:sp>
      <p:sp>
        <p:nvSpPr>
          <p:cNvPr id="2" name="Espace réservé du contenu 1"/>
          <p:cNvSpPr>
            <a:spLocks noGrp="1"/>
          </p:cNvSpPr>
          <p:nvPr>
            <p:ph idx="1"/>
          </p:nvPr>
        </p:nvSpPr>
        <p:spPr>
          <a:xfrm>
            <a:off x="457200" y="1700808"/>
            <a:ext cx="8435280" cy="4752528"/>
          </a:xfrm>
        </p:spPr>
        <p:txBody>
          <a:bodyPr>
            <a:noAutofit/>
          </a:bodyPr>
          <a:lstStyle/>
          <a:p>
            <a:r>
              <a:rPr lang="fr-BE" sz="2800" dirty="0" smtClean="0">
                <a:solidFill>
                  <a:srgbClr val="002060"/>
                </a:solidFill>
              </a:rPr>
              <a:t>Un nombre limité de</a:t>
            </a:r>
            <a:r>
              <a:rPr lang="fr-BE" sz="2800" dirty="0" smtClean="0">
                <a:solidFill>
                  <a:srgbClr val="002060"/>
                </a:solidFill>
              </a:rPr>
              <a:t> </a:t>
            </a:r>
            <a:r>
              <a:rPr lang="fr-BE" sz="2800" dirty="0" smtClean="0">
                <a:solidFill>
                  <a:srgbClr val="002060"/>
                </a:solidFill>
              </a:rPr>
              <a:t>« compétences » au sens strict, où l’essentiel consiste dans la tâche comme telle</a:t>
            </a:r>
          </a:p>
          <a:p>
            <a:pPr lvl="1"/>
            <a:r>
              <a:rPr lang="fr-BE" dirty="0"/>
              <a:t>Pouvoir synthétiser oralement ou par écrit les traits saillants d’une  ou plusieurs œuvres lues</a:t>
            </a:r>
          </a:p>
          <a:p>
            <a:pPr lvl="1"/>
            <a:r>
              <a:rPr lang="fr-FR" dirty="0" smtClean="0"/>
              <a:t>Aborder  </a:t>
            </a:r>
            <a:r>
              <a:rPr lang="fr-FR" dirty="0"/>
              <a:t>le concept de littérature sous divers éclairages </a:t>
            </a:r>
            <a:r>
              <a:rPr lang="fr-FR" dirty="0" smtClean="0"/>
              <a:t>croisés</a:t>
            </a:r>
            <a:endParaRPr lang="fr-FR" dirty="0"/>
          </a:p>
          <a:p>
            <a:pPr lvl="1"/>
            <a:r>
              <a:rPr lang="fr-FR" dirty="0" smtClean="0"/>
              <a:t>… + </a:t>
            </a:r>
            <a:r>
              <a:rPr lang="fr-FR" sz="2800" dirty="0" smtClean="0"/>
              <a:t>2 ou 3 autres tâches par année…</a:t>
            </a:r>
            <a:endParaRPr lang="fr-BE" sz="2800" dirty="0" smtClean="0"/>
          </a:p>
          <a:p>
            <a:r>
              <a:rPr lang="fr-BE" sz="2800" dirty="0" smtClean="0">
                <a:solidFill>
                  <a:srgbClr val="002060"/>
                </a:solidFill>
              </a:rPr>
              <a:t>Mais </a:t>
            </a:r>
            <a:r>
              <a:rPr lang="fr-BE" sz="2800" dirty="0">
                <a:solidFill>
                  <a:srgbClr val="002060"/>
                </a:solidFill>
              </a:rPr>
              <a:t>aussi des connaissances, des savoir-faire  et des attitudes qui importent plus pour eux-mêmes que pour la tâche qui les manifeste </a:t>
            </a:r>
          </a:p>
          <a:p>
            <a:endParaRPr lang="fr-BE" sz="2800" dirty="0" smtClean="0">
              <a:solidFill>
                <a:srgbClr val="002060"/>
              </a:solidFill>
            </a:endParaRPr>
          </a:p>
        </p:txBody>
      </p:sp>
    </p:spTree>
    <p:extLst>
      <p:ext uri="{BB962C8B-B14F-4D97-AF65-F5344CB8AC3E}">
        <p14:creationId xmlns:p14="http://schemas.microsoft.com/office/powerpoint/2010/main" val="1080733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Autofit/>
          </a:bodyPr>
          <a:lstStyle/>
          <a:p>
            <a:r>
              <a:rPr lang="fr-BE" sz="3600" b="1" dirty="0" smtClean="0">
                <a:solidFill>
                  <a:srgbClr val="002060"/>
                </a:solidFill>
              </a:rPr>
              <a:t>Des priorités non réductibles </a:t>
            </a:r>
            <a:br>
              <a:rPr lang="fr-BE" sz="3600" b="1" dirty="0" smtClean="0">
                <a:solidFill>
                  <a:srgbClr val="002060"/>
                </a:solidFill>
              </a:rPr>
            </a:br>
            <a:r>
              <a:rPr lang="fr-BE" sz="3600" b="1" dirty="0" smtClean="0">
                <a:solidFill>
                  <a:srgbClr val="002060"/>
                </a:solidFill>
              </a:rPr>
              <a:t>à des « compétences »</a:t>
            </a:r>
            <a:endParaRPr lang="fr-BE" sz="3600" b="1" dirty="0">
              <a:solidFill>
                <a:srgbClr val="002060"/>
              </a:solidFill>
            </a:endParaRPr>
          </a:p>
        </p:txBody>
      </p:sp>
      <p:sp>
        <p:nvSpPr>
          <p:cNvPr id="2" name="Espace réservé du contenu 1"/>
          <p:cNvSpPr>
            <a:spLocks noGrp="1"/>
          </p:cNvSpPr>
          <p:nvPr>
            <p:ph idx="1"/>
          </p:nvPr>
        </p:nvSpPr>
        <p:spPr>
          <a:xfrm>
            <a:off x="457200" y="1600200"/>
            <a:ext cx="8435280" cy="4853136"/>
          </a:xfrm>
        </p:spPr>
        <p:txBody>
          <a:bodyPr>
            <a:noAutofit/>
          </a:bodyPr>
          <a:lstStyle/>
          <a:p>
            <a:pPr>
              <a:lnSpc>
                <a:spcPct val="80000"/>
              </a:lnSpc>
            </a:pPr>
            <a:r>
              <a:rPr lang="fr-FR" sz="2800" b="1" dirty="0" smtClean="0">
                <a:solidFill>
                  <a:srgbClr val="002060"/>
                </a:solidFill>
              </a:rPr>
              <a:t>Des savoirs </a:t>
            </a:r>
          </a:p>
          <a:p>
            <a:pPr lvl="1">
              <a:lnSpc>
                <a:spcPct val="80000"/>
              </a:lnSpc>
            </a:pPr>
            <a:r>
              <a:rPr lang="fr-FR" sz="2600" dirty="0" smtClean="0"/>
              <a:t>D</a:t>
            </a:r>
            <a:r>
              <a:rPr lang="fr-FR" sz="2600" i="1" dirty="0" smtClean="0"/>
              <a:t>es </a:t>
            </a:r>
            <a:r>
              <a:rPr lang="fr-FR" sz="2600" i="1" dirty="0"/>
              <a:t>références culturelles </a:t>
            </a:r>
            <a:r>
              <a:rPr lang="fr-FR" sz="2600" i="1" dirty="0" smtClean="0"/>
              <a:t>(courants, genres, auteurs, œuvres, personnages) </a:t>
            </a:r>
            <a:r>
              <a:rPr lang="fr-FR" sz="2600" dirty="0" smtClean="0"/>
              <a:t>qui structurent </a:t>
            </a:r>
            <a:r>
              <a:rPr lang="fr-FR" sz="2600" dirty="0"/>
              <a:t> </a:t>
            </a:r>
            <a:r>
              <a:rPr lang="fr-FR" sz="2600" dirty="0" smtClean="0"/>
              <a:t>le fait littéraire</a:t>
            </a:r>
          </a:p>
          <a:p>
            <a:pPr lvl="1">
              <a:lnSpc>
                <a:spcPct val="80000"/>
              </a:lnSpc>
            </a:pPr>
            <a:r>
              <a:rPr lang="fr-FR" sz="2600" dirty="0" smtClean="0"/>
              <a:t>Une </a:t>
            </a:r>
            <a:r>
              <a:rPr lang="fr-FR" sz="2600" dirty="0"/>
              <a:t>familiarité avec </a:t>
            </a:r>
            <a:r>
              <a:rPr lang="fr-FR" sz="2600" i="1" dirty="0"/>
              <a:t>l'institution littéraire</a:t>
            </a:r>
            <a:r>
              <a:rPr lang="fr-FR" sz="2600" dirty="0"/>
              <a:t> </a:t>
            </a:r>
            <a:endParaRPr lang="fr-FR" sz="2600" dirty="0" smtClean="0"/>
          </a:p>
          <a:p>
            <a:pPr>
              <a:lnSpc>
                <a:spcPct val="80000"/>
              </a:lnSpc>
            </a:pPr>
            <a:r>
              <a:rPr lang="fr-FR" sz="2800" b="1" dirty="0" smtClean="0">
                <a:solidFill>
                  <a:srgbClr val="002060"/>
                </a:solidFill>
              </a:rPr>
              <a:t>Des savoir-faire </a:t>
            </a:r>
          </a:p>
          <a:p>
            <a:pPr lvl="1">
              <a:lnSpc>
                <a:spcPct val="80000"/>
              </a:lnSpc>
            </a:pPr>
            <a:r>
              <a:rPr lang="fr-FR" sz="2600" dirty="0" smtClean="0"/>
              <a:t>Une capacité </a:t>
            </a:r>
            <a:r>
              <a:rPr lang="fr-FR" sz="2600" i="1" dirty="0" smtClean="0"/>
              <a:t>d’interprétation </a:t>
            </a:r>
            <a:r>
              <a:rPr lang="fr-FR" sz="2600" dirty="0" smtClean="0"/>
              <a:t>« plurielle »</a:t>
            </a:r>
            <a:endParaRPr lang="fr-FR" sz="2600" dirty="0"/>
          </a:p>
          <a:p>
            <a:pPr lvl="1">
              <a:lnSpc>
                <a:spcPct val="80000"/>
              </a:lnSpc>
            </a:pPr>
            <a:r>
              <a:rPr lang="fr-BE" sz="2600" dirty="0" smtClean="0"/>
              <a:t>Savoir distinguer </a:t>
            </a:r>
            <a:r>
              <a:rPr lang="fr-BE" sz="2600" i="1" dirty="0" smtClean="0"/>
              <a:t>jugements </a:t>
            </a:r>
            <a:r>
              <a:rPr lang="fr-BE" sz="2600" i="1" dirty="0"/>
              <a:t>de gout</a:t>
            </a:r>
            <a:r>
              <a:rPr lang="fr-BE" sz="2600" dirty="0"/>
              <a:t> et </a:t>
            </a:r>
            <a:r>
              <a:rPr lang="fr-BE" sz="2600" i="1" dirty="0" smtClean="0"/>
              <a:t>de </a:t>
            </a:r>
            <a:r>
              <a:rPr lang="fr-BE" sz="2600" i="1" dirty="0"/>
              <a:t>valeur</a:t>
            </a:r>
            <a:endParaRPr lang="fr-BE" sz="2600" dirty="0"/>
          </a:p>
          <a:p>
            <a:r>
              <a:rPr lang="fr-FR" sz="2800" b="1" dirty="0">
                <a:solidFill>
                  <a:srgbClr val="002060"/>
                </a:solidFill>
              </a:rPr>
              <a:t>Des attitudes </a:t>
            </a:r>
          </a:p>
          <a:p>
            <a:pPr lvl="1"/>
            <a:r>
              <a:rPr lang="fr-FR" sz="2600" i="1" dirty="0"/>
              <a:t>Un intérêt </a:t>
            </a:r>
            <a:r>
              <a:rPr lang="fr-FR" sz="2600" dirty="0"/>
              <a:t>pour les textes et les livres… y compris les œuvres </a:t>
            </a:r>
            <a:r>
              <a:rPr lang="fr-FR" sz="2600" i="1" dirty="0"/>
              <a:t>longues </a:t>
            </a:r>
            <a:r>
              <a:rPr lang="fr-FR" sz="2600" dirty="0"/>
              <a:t>et les textes </a:t>
            </a:r>
            <a:r>
              <a:rPr lang="fr-FR" sz="2600" i="1" dirty="0"/>
              <a:t>du passé</a:t>
            </a:r>
          </a:p>
          <a:p>
            <a:pPr lvl="1">
              <a:lnSpc>
                <a:spcPct val="80000"/>
              </a:lnSpc>
            </a:pPr>
            <a:r>
              <a:rPr lang="fr-FR" sz="2600" i="1" dirty="0"/>
              <a:t>Une réflexion « méta »</a:t>
            </a:r>
            <a:r>
              <a:rPr lang="fr-FR" sz="2600" dirty="0"/>
              <a:t> sur le fait littéraire</a:t>
            </a:r>
          </a:p>
          <a:p>
            <a:pPr lvl="1">
              <a:lnSpc>
                <a:spcPct val="80000"/>
              </a:lnSpc>
            </a:pPr>
            <a:r>
              <a:rPr lang="fr-FR" sz="2600" i="1" dirty="0" smtClean="0"/>
              <a:t>Lire</a:t>
            </a:r>
            <a:r>
              <a:rPr lang="fr-FR" sz="2600" dirty="0" smtClean="0"/>
              <a:t> </a:t>
            </a:r>
            <a:r>
              <a:rPr lang="fr-FR" sz="2600" dirty="0"/>
              <a:t>la </a:t>
            </a:r>
            <a:r>
              <a:rPr lang="fr-FR" sz="2600" dirty="0" smtClean="0"/>
              <a:t>littérature, </a:t>
            </a:r>
            <a:r>
              <a:rPr lang="fr-FR" sz="2600" dirty="0"/>
              <a:t>mais aussi </a:t>
            </a:r>
            <a:r>
              <a:rPr lang="fr-FR" sz="2600" i="1" dirty="0" smtClean="0"/>
              <a:t>l'écrire </a:t>
            </a:r>
            <a:r>
              <a:rPr lang="fr-FR" sz="2600" i="1" dirty="0"/>
              <a:t>et </a:t>
            </a:r>
            <a:r>
              <a:rPr lang="fr-FR" sz="2600" i="1" dirty="0" smtClean="0"/>
              <a:t>la dire</a:t>
            </a:r>
          </a:p>
          <a:p>
            <a:pPr lvl="1"/>
            <a:endParaRPr lang="fr-BE" sz="2200" dirty="0"/>
          </a:p>
        </p:txBody>
      </p:sp>
    </p:spTree>
    <p:extLst>
      <p:ext uri="{BB962C8B-B14F-4D97-AF65-F5344CB8AC3E}">
        <p14:creationId xmlns:p14="http://schemas.microsoft.com/office/powerpoint/2010/main" val="2389515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1143000"/>
          </a:xfrm>
        </p:spPr>
        <p:txBody>
          <a:bodyPr>
            <a:noAutofit/>
          </a:bodyPr>
          <a:lstStyle/>
          <a:p>
            <a:r>
              <a:rPr lang="fr-BE" sz="3600" b="1" dirty="0" smtClean="0">
                <a:solidFill>
                  <a:srgbClr val="002060"/>
                </a:solidFill>
              </a:rPr>
              <a:t>Exemples d’activités «</a:t>
            </a:r>
            <a:r>
              <a:rPr lang="fr-BE" sz="3600" b="1" dirty="0">
                <a:solidFill>
                  <a:srgbClr val="002060"/>
                </a:solidFill>
              </a:rPr>
              <a:t> </a:t>
            </a:r>
            <a:r>
              <a:rPr lang="fr-BE" sz="3600" b="1" dirty="0" smtClean="0">
                <a:solidFill>
                  <a:srgbClr val="002060"/>
                </a:solidFill>
              </a:rPr>
              <a:t>nécessaires » qui échappent à l’approche par compétences</a:t>
            </a:r>
            <a:endParaRPr lang="fr-BE" sz="3600" b="1" dirty="0">
              <a:solidFill>
                <a:srgbClr val="002060"/>
              </a:solidFill>
            </a:endParaRPr>
          </a:p>
        </p:txBody>
      </p:sp>
      <p:sp>
        <p:nvSpPr>
          <p:cNvPr id="3" name="Espace réservé du contenu 2"/>
          <p:cNvSpPr>
            <a:spLocks noGrp="1"/>
          </p:cNvSpPr>
          <p:nvPr>
            <p:ph idx="1"/>
          </p:nvPr>
        </p:nvSpPr>
        <p:spPr/>
        <p:txBody>
          <a:bodyPr>
            <a:normAutofit fontScale="85000" lnSpcReduction="10000"/>
          </a:bodyPr>
          <a:lstStyle/>
          <a:p>
            <a:r>
              <a:rPr lang="fr-BE" dirty="0" smtClean="0"/>
              <a:t>Explorer et structurer des documents qui témoignent du fonctionnement de </a:t>
            </a:r>
            <a:r>
              <a:rPr lang="fr-BE" dirty="0" smtClean="0">
                <a:solidFill>
                  <a:srgbClr val="002060"/>
                </a:solidFill>
              </a:rPr>
              <a:t>l’institution littéraire</a:t>
            </a:r>
          </a:p>
          <a:p>
            <a:r>
              <a:rPr lang="fr-BE" dirty="0" smtClean="0"/>
              <a:t>Lire des textes intimes </a:t>
            </a:r>
            <a:r>
              <a:rPr lang="fr-BE" dirty="0" smtClean="0">
                <a:solidFill>
                  <a:srgbClr val="002060"/>
                </a:solidFill>
              </a:rPr>
              <a:t>« par effraction »</a:t>
            </a:r>
          </a:p>
          <a:p>
            <a:r>
              <a:rPr lang="fr-BE" dirty="0" smtClean="0"/>
              <a:t>Lire des textes par </a:t>
            </a:r>
            <a:r>
              <a:rPr lang="fr-BE" dirty="0" smtClean="0">
                <a:solidFill>
                  <a:srgbClr val="002060"/>
                </a:solidFill>
              </a:rPr>
              <a:t>« dévoilement progressif »</a:t>
            </a:r>
          </a:p>
          <a:p>
            <a:r>
              <a:rPr lang="fr-BE" dirty="0" smtClean="0"/>
              <a:t>Mobiliser, puis confronter au sein d’un débat </a:t>
            </a:r>
            <a:r>
              <a:rPr lang="fr-BE" dirty="0" smtClean="0">
                <a:solidFill>
                  <a:srgbClr val="002060"/>
                </a:solidFill>
              </a:rPr>
              <a:t>plusieurs interprétations </a:t>
            </a:r>
            <a:r>
              <a:rPr lang="fr-BE" dirty="0" smtClean="0"/>
              <a:t>d’un même texte</a:t>
            </a:r>
          </a:p>
          <a:p>
            <a:r>
              <a:rPr lang="fr-BE" dirty="0" smtClean="0"/>
              <a:t>Acquérir des</a:t>
            </a:r>
            <a:r>
              <a:rPr lang="fr-BE" dirty="0">
                <a:solidFill>
                  <a:srgbClr val="002060"/>
                </a:solidFill>
              </a:rPr>
              <a:t> références </a:t>
            </a:r>
            <a:r>
              <a:rPr lang="fr-BE" dirty="0" smtClean="0">
                <a:solidFill>
                  <a:srgbClr val="002060"/>
                </a:solidFill>
              </a:rPr>
              <a:t>culturelles </a:t>
            </a:r>
            <a:r>
              <a:rPr lang="fr-BE" dirty="0" smtClean="0"/>
              <a:t>par </a:t>
            </a:r>
            <a:r>
              <a:rPr lang="fr-BE" dirty="0"/>
              <a:t>la </a:t>
            </a:r>
            <a:r>
              <a:rPr lang="fr-BE" dirty="0" smtClean="0"/>
              <a:t>lecture</a:t>
            </a:r>
          </a:p>
          <a:p>
            <a:r>
              <a:rPr lang="fr-BE" dirty="0" smtClean="0"/>
              <a:t>Comparer un récit et sa </a:t>
            </a:r>
            <a:r>
              <a:rPr lang="fr-BE" dirty="0" smtClean="0">
                <a:solidFill>
                  <a:srgbClr val="002060"/>
                </a:solidFill>
              </a:rPr>
              <a:t>version filmique </a:t>
            </a:r>
          </a:p>
          <a:p>
            <a:r>
              <a:rPr lang="fr-BE" i="1" dirty="0" smtClean="0"/>
              <a:t>… sans nécessairement vouloir déboucher à tous les coups sur des productions évaluables</a:t>
            </a:r>
          </a:p>
          <a:p>
            <a:endParaRPr lang="fr-BE" dirty="0"/>
          </a:p>
        </p:txBody>
      </p:sp>
    </p:spTree>
    <p:extLst>
      <p:ext uri="{BB962C8B-B14F-4D97-AF65-F5344CB8AC3E}">
        <p14:creationId xmlns:p14="http://schemas.microsoft.com/office/powerpoint/2010/main" val="2829632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1143000"/>
          </a:xfrm>
        </p:spPr>
        <p:txBody>
          <a:bodyPr>
            <a:noAutofit/>
          </a:bodyPr>
          <a:lstStyle/>
          <a:p>
            <a:r>
              <a:rPr lang="fr-BE" sz="3600" b="1" dirty="0" smtClean="0">
                <a:solidFill>
                  <a:srgbClr val="002060"/>
                </a:solidFill>
              </a:rPr>
              <a:t>Deux types de tâches de lecture à alterner</a:t>
            </a:r>
            <a:endParaRPr lang="fr-BE" sz="3600" b="1" dirty="0">
              <a:solidFill>
                <a:srgbClr val="002060"/>
              </a:solidFill>
            </a:endParaRPr>
          </a:p>
        </p:txBody>
      </p:sp>
      <p:sp>
        <p:nvSpPr>
          <p:cNvPr id="3" name="Espace réservé du contenu 2"/>
          <p:cNvSpPr>
            <a:spLocks noGrp="1"/>
          </p:cNvSpPr>
          <p:nvPr>
            <p:ph idx="1"/>
          </p:nvPr>
        </p:nvSpPr>
        <p:spPr>
          <a:xfrm>
            <a:off x="457200" y="1600200"/>
            <a:ext cx="8363272" cy="4853136"/>
          </a:xfrm>
        </p:spPr>
        <p:txBody>
          <a:bodyPr>
            <a:normAutofit lnSpcReduction="10000"/>
          </a:bodyPr>
          <a:lstStyle/>
          <a:p>
            <a:pPr>
              <a:lnSpc>
                <a:spcPct val="80000"/>
              </a:lnSpc>
            </a:pPr>
            <a:r>
              <a:rPr lang="fr-BE" sz="2800" b="1" dirty="0" smtClean="0">
                <a:solidFill>
                  <a:srgbClr val="002060"/>
                </a:solidFill>
              </a:rPr>
              <a:t>Les tâches </a:t>
            </a:r>
            <a:r>
              <a:rPr lang="fr-BE" sz="2800" b="1" dirty="0">
                <a:solidFill>
                  <a:srgbClr val="002060"/>
                </a:solidFill>
              </a:rPr>
              <a:t>« </a:t>
            </a:r>
            <a:r>
              <a:rPr lang="fr-BE" sz="2800" b="1" dirty="0" smtClean="0">
                <a:solidFill>
                  <a:srgbClr val="002060"/>
                </a:solidFill>
              </a:rPr>
              <a:t>fermées</a:t>
            </a:r>
            <a:r>
              <a:rPr lang="fr-BE" sz="2800" b="1" dirty="0">
                <a:solidFill>
                  <a:srgbClr val="002060"/>
                </a:solidFill>
              </a:rPr>
              <a:t> » </a:t>
            </a:r>
            <a:r>
              <a:rPr lang="fr-BE" sz="2800" b="1" dirty="0" smtClean="0">
                <a:solidFill>
                  <a:srgbClr val="002060"/>
                </a:solidFill>
              </a:rPr>
              <a:t>(simples </a:t>
            </a:r>
            <a:r>
              <a:rPr lang="fr-BE" sz="2800" b="1" dirty="0" smtClean="0">
                <a:solidFill>
                  <a:srgbClr val="002060"/>
                </a:solidFill>
                <a:sym typeface="Wingdings" pitchFamily="2" charset="2"/>
              </a:rPr>
              <a:t> savoir-faire</a:t>
            </a:r>
            <a:r>
              <a:rPr lang="fr-BE" sz="2800" b="1" dirty="0" smtClean="0">
                <a:solidFill>
                  <a:srgbClr val="002060"/>
                </a:solidFill>
              </a:rPr>
              <a:t> )</a:t>
            </a:r>
            <a:endParaRPr lang="fr-BE" sz="2800" b="1" dirty="0">
              <a:solidFill>
                <a:srgbClr val="002060"/>
              </a:solidFill>
            </a:endParaRPr>
          </a:p>
          <a:p>
            <a:pPr lvl="1">
              <a:lnSpc>
                <a:spcPct val="80000"/>
              </a:lnSpc>
            </a:pPr>
            <a:r>
              <a:rPr lang="fr-BE" sz="2400" dirty="0" smtClean="0"/>
              <a:t>But: situer la lecture de l’élève par rapport à </a:t>
            </a:r>
            <a:r>
              <a:rPr lang="fr-BE" sz="2400" dirty="0"/>
              <a:t>la lecture préalable de l’enseignant</a:t>
            </a:r>
          </a:p>
          <a:p>
            <a:pPr lvl="1">
              <a:lnSpc>
                <a:spcPct val="80000"/>
              </a:lnSpc>
            </a:pPr>
            <a:r>
              <a:rPr lang="fr-BE" sz="2400" dirty="0" smtClean="0"/>
              <a:t>Avantages </a:t>
            </a:r>
            <a:r>
              <a:rPr lang="fr-BE" sz="2400" dirty="0"/>
              <a:t>: </a:t>
            </a:r>
            <a:r>
              <a:rPr lang="fr-BE" sz="2400" dirty="0" smtClean="0"/>
              <a:t>tâches simples, rassurantes ; occasion </a:t>
            </a:r>
            <a:r>
              <a:rPr lang="fr-BE" sz="2400" dirty="0"/>
              <a:t>de vérifier une diversité d’opérations de lecture</a:t>
            </a:r>
          </a:p>
          <a:p>
            <a:pPr lvl="1">
              <a:lnSpc>
                <a:spcPct val="80000"/>
              </a:lnSpc>
            </a:pPr>
            <a:r>
              <a:rPr lang="fr-BE" sz="2400" dirty="0" smtClean="0"/>
              <a:t>Limites : focalisation </a:t>
            </a:r>
            <a:r>
              <a:rPr lang="fr-BE" sz="2400" dirty="0"/>
              <a:t>sur des savoir-faire isolés au détriment de la manifestation de la compréhension </a:t>
            </a:r>
            <a:r>
              <a:rPr lang="fr-BE" sz="2400" dirty="0" smtClean="0"/>
              <a:t>globale</a:t>
            </a:r>
          </a:p>
          <a:p>
            <a:pPr>
              <a:lnSpc>
                <a:spcPct val="80000"/>
              </a:lnSpc>
            </a:pPr>
            <a:r>
              <a:rPr lang="fr-BE" sz="2800" b="1" dirty="0" smtClean="0">
                <a:solidFill>
                  <a:srgbClr val="002060"/>
                </a:solidFill>
              </a:rPr>
              <a:t>Les tâches </a:t>
            </a:r>
            <a:r>
              <a:rPr lang="fr-BE" sz="2800" b="1" dirty="0">
                <a:solidFill>
                  <a:srgbClr val="002060"/>
                </a:solidFill>
              </a:rPr>
              <a:t>« </a:t>
            </a:r>
            <a:r>
              <a:rPr lang="fr-BE" sz="2800" b="1" dirty="0" smtClean="0">
                <a:solidFill>
                  <a:srgbClr val="002060"/>
                </a:solidFill>
              </a:rPr>
              <a:t>ouvertes</a:t>
            </a:r>
            <a:r>
              <a:rPr lang="fr-BE" sz="2800" b="1" dirty="0">
                <a:solidFill>
                  <a:srgbClr val="002060"/>
                </a:solidFill>
              </a:rPr>
              <a:t> </a:t>
            </a:r>
            <a:r>
              <a:rPr lang="fr-BE" sz="2800" b="1" dirty="0" smtClean="0">
                <a:solidFill>
                  <a:srgbClr val="002060"/>
                </a:solidFill>
              </a:rPr>
              <a:t>» (complexes </a:t>
            </a:r>
            <a:r>
              <a:rPr lang="fr-BE" sz="2800" b="1" dirty="0" smtClean="0">
                <a:solidFill>
                  <a:srgbClr val="002060"/>
                </a:solidFill>
                <a:sym typeface="Wingdings" pitchFamily="2" charset="2"/>
              </a:rPr>
              <a:t></a:t>
            </a:r>
            <a:r>
              <a:rPr lang="fr-BE" sz="2800" b="1" dirty="0" smtClean="0">
                <a:solidFill>
                  <a:srgbClr val="002060"/>
                </a:solidFill>
              </a:rPr>
              <a:t> compétences)</a:t>
            </a:r>
          </a:p>
          <a:p>
            <a:pPr lvl="1">
              <a:lnSpc>
                <a:spcPct val="80000"/>
              </a:lnSpc>
            </a:pPr>
            <a:r>
              <a:rPr lang="fr-BE" sz="2400" dirty="0" smtClean="0"/>
              <a:t>But : faire </a:t>
            </a:r>
            <a:r>
              <a:rPr lang="fr-BE" sz="2400" dirty="0"/>
              <a:t>part de sa compréhension dans une forme particulière </a:t>
            </a:r>
            <a:r>
              <a:rPr lang="fr-BE" sz="2400" dirty="0" smtClean="0"/>
              <a:t>d’écrit, un genre </a:t>
            </a:r>
            <a:r>
              <a:rPr lang="fr-BE" sz="2400" dirty="0" smtClean="0">
                <a:sym typeface="Wingdings" pitchFamily="2" charset="2"/>
              </a:rPr>
              <a:t></a:t>
            </a:r>
            <a:r>
              <a:rPr lang="fr-BE" sz="2400" dirty="0" smtClean="0"/>
              <a:t>  motivation</a:t>
            </a:r>
            <a:endParaRPr lang="fr-BE" sz="2400" dirty="0"/>
          </a:p>
          <a:p>
            <a:pPr lvl="1">
              <a:lnSpc>
                <a:spcPct val="80000"/>
              </a:lnSpc>
            </a:pPr>
            <a:r>
              <a:rPr lang="fr-BE" sz="2400" dirty="0" smtClean="0"/>
              <a:t>Avantages : contrôlabilité </a:t>
            </a:r>
            <a:r>
              <a:rPr lang="fr-BE" sz="2400" dirty="0"/>
              <a:t>de la tâche ; compréhension globale </a:t>
            </a:r>
            <a:r>
              <a:rPr lang="fr-BE" sz="2400" dirty="0" smtClean="0"/>
              <a:t>; vérification </a:t>
            </a:r>
            <a:r>
              <a:rPr lang="fr-BE" sz="2400" dirty="0"/>
              <a:t>possible de l’activité </a:t>
            </a:r>
            <a:r>
              <a:rPr lang="fr-BE" sz="2400" dirty="0" smtClean="0"/>
              <a:t>métacognitive; possibilité d’une lecture </a:t>
            </a:r>
            <a:r>
              <a:rPr lang="fr-BE" sz="2400" dirty="0"/>
              <a:t>« participative </a:t>
            </a:r>
            <a:r>
              <a:rPr lang="fr-BE" sz="2400" dirty="0" smtClean="0"/>
              <a:t>»</a:t>
            </a:r>
          </a:p>
          <a:p>
            <a:pPr lvl="1">
              <a:lnSpc>
                <a:spcPct val="80000"/>
              </a:lnSpc>
            </a:pPr>
            <a:r>
              <a:rPr lang="fr-BE" sz="2400" dirty="0" smtClean="0"/>
              <a:t>Limites : source potentielle de surcharge cognitive, source d’échec plus grand pour les élèves en difficulté</a:t>
            </a:r>
          </a:p>
          <a:p>
            <a:pPr lvl="1">
              <a:lnSpc>
                <a:spcPct val="80000"/>
              </a:lnSpc>
            </a:pPr>
            <a:endParaRPr lang="fr-BE" sz="2400" dirty="0"/>
          </a:p>
          <a:p>
            <a:endParaRPr lang="fr-BE" sz="2400" dirty="0"/>
          </a:p>
        </p:txBody>
      </p:sp>
    </p:spTree>
    <p:extLst>
      <p:ext uri="{BB962C8B-B14F-4D97-AF65-F5344CB8AC3E}">
        <p14:creationId xmlns:p14="http://schemas.microsoft.com/office/powerpoint/2010/main" val="1168054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b="1" dirty="0">
                <a:solidFill>
                  <a:srgbClr val="002060"/>
                </a:solidFill>
              </a:rPr>
              <a:t>Alors, les compétences, finalement ?</a:t>
            </a:r>
            <a:endParaRPr lang="fr-BE" dirty="0"/>
          </a:p>
        </p:txBody>
      </p:sp>
      <p:sp>
        <p:nvSpPr>
          <p:cNvPr id="3" name="Espace réservé du contenu 2"/>
          <p:cNvSpPr>
            <a:spLocks noGrp="1"/>
          </p:cNvSpPr>
          <p:nvPr>
            <p:ph idx="1"/>
          </p:nvPr>
        </p:nvSpPr>
        <p:spPr>
          <a:xfrm>
            <a:off x="457200" y="1600200"/>
            <a:ext cx="8363272" cy="4925144"/>
          </a:xfrm>
        </p:spPr>
        <p:txBody>
          <a:bodyPr>
            <a:normAutofit fontScale="85000" lnSpcReduction="20000"/>
          </a:bodyPr>
          <a:lstStyle/>
          <a:p>
            <a:r>
              <a:rPr lang="fr-BE" dirty="0" smtClean="0"/>
              <a:t>Approche novatrice, qui invite à multiplier les « textes du lecteur »</a:t>
            </a:r>
          </a:p>
          <a:p>
            <a:r>
              <a:rPr lang="fr-FR" dirty="0" smtClean="0"/>
              <a:t>Tension </a:t>
            </a:r>
            <a:r>
              <a:rPr lang="fr-FR" dirty="0"/>
              <a:t>avec </a:t>
            </a:r>
            <a:r>
              <a:rPr lang="fr-FR" dirty="0" smtClean="0"/>
              <a:t>la logique de la transmission des savoirs et donc avec une partie de l’apprentissage </a:t>
            </a:r>
            <a:r>
              <a:rPr lang="fr-FR" dirty="0"/>
              <a:t>de la </a:t>
            </a:r>
            <a:r>
              <a:rPr lang="fr-FR" dirty="0" smtClean="0"/>
              <a:t>littérature</a:t>
            </a:r>
            <a:endParaRPr lang="fr-BE" dirty="0" smtClean="0"/>
          </a:p>
          <a:p>
            <a:r>
              <a:rPr lang="fr-BE" dirty="0" smtClean="0"/>
              <a:t>Complexité des tâches = profitable pour certains é</a:t>
            </a:r>
            <a:r>
              <a:rPr lang="fr-BE" dirty="0"/>
              <a:t>lèves </a:t>
            </a:r>
            <a:r>
              <a:rPr lang="fr-BE" dirty="0" smtClean="0"/>
              <a:t>seulement </a:t>
            </a:r>
            <a:r>
              <a:rPr lang="fr-BE" dirty="0" smtClean="0">
                <a:sym typeface="Wingdings" pitchFamily="2" charset="2"/>
              </a:rPr>
              <a:t> danger si on n’évalue </a:t>
            </a:r>
            <a:r>
              <a:rPr lang="fr-BE" i="1" dirty="0" smtClean="0">
                <a:sym typeface="Wingdings" pitchFamily="2" charset="2"/>
              </a:rPr>
              <a:t>que </a:t>
            </a:r>
            <a:r>
              <a:rPr lang="fr-BE" dirty="0" smtClean="0">
                <a:sym typeface="Wingdings" pitchFamily="2" charset="2"/>
              </a:rPr>
              <a:t>cela</a:t>
            </a:r>
            <a:endParaRPr lang="fr-BE" dirty="0" smtClean="0"/>
          </a:p>
          <a:p>
            <a:r>
              <a:rPr lang="fr-FR" dirty="0"/>
              <a:t>T</a:t>
            </a:r>
            <a:r>
              <a:rPr lang="fr-FR" dirty="0" smtClean="0"/>
              <a:t>ravail </a:t>
            </a:r>
            <a:r>
              <a:rPr lang="fr-FR" dirty="0"/>
              <a:t>plus important </a:t>
            </a:r>
            <a:r>
              <a:rPr lang="fr-FR" dirty="0" smtClean="0"/>
              <a:t>requis de </a:t>
            </a:r>
            <a:r>
              <a:rPr lang="fr-FR" dirty="0"/>
              <a:t>la part des </a:t>
            </a:r>
            <a:r>
              <a:rPr lang="fr-FR" dirty="0" smtClean="0"/>
              <a:t>élèves, mais aussi des professeurs (au début)</a:t>
            </a:r>
          </a:p>
          <a:p>
            <a:r>
              <a:rPr lang="fr-FR" dirty="0" smtClean="0"/>
              <a:t>Nécessité d’articuler l’approche par compétences à une </a:t>
            </a:r>
            <a:r>
              <a:rPr lang="fr-FR" i="1" dirty="0" smtClean="0">
                <a:solidFill>
                  <a:srgbClr val="002060"/>
                </a:solidFill>
              </a:rPr>
              <a:t>modélisation </a:t>
            </a:r>
            <a:r>
              <a:rPr lang="fr-FR" dirty="0" smtClean="0"/>
              <a:t>pertinente de la lecture et de la littérature et à des </a:t>
            </a:r>
            <a:r>
              <a:rPr lang="fr-FR" i="1" dirty="0" smtClean="0">
                <a:solidFill>
                  <a:srgbClr val="002060"/>
                </a:solidFill>
              </a:rPr>
              <a:t>seuil</a:t>
            </a:r>
            <a:r>
              <a:rPr lang="fr-FR" dirty="0" smtClean="0"/>
              <a:t>s de progression précis</a:t>
            </a:r>
          </a:p>
          <a:p>
            <a:pPr marL="0" indent="0">
              <a:buNone/>
            </a:pPr>
            <a:r>
              <a:rPr lang="fr-FR" dirty="0" smtClean="0">
                <a:sym typeface="Wingdings" pitchFamily="2" charset="2"/>
              </a:rPr>
              <a:t> </a:t>
            </a:r>
            <a:r>
              <a:rPr lang="fr-FR" b="1" i="1" dirty="0" smtClean="0">
                <a:solidFill>
                  <a:srgbClr val="002060"/>
                </a:solidFill>
                <a:sym typeface="Wingdings" pitchFamily="2" charset="2"/>
              </a:rPr>
              <a:t>Oui aux compétences… si les entend au sens strict </a:t>
            </a:r>
            <a:br>
              <a:rPr lang="fr-FR" b="1" i="1" dirty="0" smtClean="0">
                <a:solidFill>
                  <a:srgbClr val="002060"/>
                </a:solidFill>
                <a:sym typeface="Wingdings" pitchFamily="2" charset="2"/>
              </a:rPr>
            </a:br>
            <a:r>
              <a:rPr lang="fr-FR" b="1" i="1" dirty="0" smtClean="0">
                <a:solidFill>
                  <a:srgbClr val="002060"/>
                </a:solidFill>
                <a:sym typeface="Wingdings" pitchFamily="2" charset="2"/>
              </a:rPr>
              <a:t>                                                 et si on ne s’y limite pas</a:t>
            </a:r>
            <a:endParaRPr lang="fr-FR" b="1" i="1" dirty="0" smtClean="0">
              <a:solidFill>
                <a:srgbClr val="002060"/>
              </a:solidFill>
            </a:endParaRPr>
          </a:p>
          <a:p>
            <a:endParaRPr lang="fr-BE" dirty="0"/>
          </a:p>
        </p:txBody>
      </p:sp>
    </p:spTree>
    <p:extLst>
      <p:ext uri="{BB962C8B-B14F-4D97-AF65-F5344CB8AC3E}">
        <p14:creationId xmlns:p14="http://schemas.microsoft.com/office/powerpoint/2010/main" val="2366031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922114"/>
          </a:xfrm>
        </p:spPr>
        <p:txBody>
          <a:bodyPr/>
          <a:lstStyle/>
          <a:p>
            <a:r>
              <a:rPr lang="fr-BE" b="1" dirty="0" smtClean="0">
                <a:solidFill>
                  <a:srgbClr val="002060"/>
                </a:solidFill>
              </a:rPr>
              <a:t>Menu</a:t>
            </a:r>
            <a:endParaRPr lang="fr-BE" b="1" dirty="0">
              <a:solidFill>
                <a:srgbClr val="002060"/>
              </a:solidFill>
            </a:endParaRPr>
          </a:p>
        </p:txBody>
      </p:sp>
      <p:sp>
        <p:nvSpPr>
          <p:cNvPr id="2" name="Espace réservé du contenu 1"/>
          <p:cNvSpPr>
            <a:spLocks noGrp="1"/>
          </p:cNvSpPr>
          <p:nvPr>
            <p:ph idx="1"/>
          </p:nvPr>
        </p:nvSpPr>
        <p:spPr>
          <a:xfrm>
            <a:off x="457200" y="1844824"/>
            <a:ext cx="8363272" cy="4680520"/>
          </a:xfrm>
        </p:spPr>
        <p:txBody>
          <a:bodyPr>
            <a:normAutofit/>
          </a:bodyPr>
          <a:lstStyle/>
          <a:p>
            <a:r>
              <a:rPr lang="fr-BE" sz="3000" dirty="0" smtClean="0"/>
              <a:t>1. Clarifier la notion</a:t>
            </a:r>
          </a:p>
          <a:p>
            <a:r>
              <a:rPr lang="fr-BE" sz="3000" dirty="0" smtClean="0"/>
              <a:t>2. La lecture et la littérature face aux compétences</a:t>
            </a:r>
          </a:p>
          <a:p>
            <a:r>
              <a:rPr lang="fr-BE" sz="3000" dirty="0" smtClean="0"/>
              <a:t>3. Analyse critique</a:t>
            </a:r>
          </a:p>
        </p:txBody>
      </p:sp>
    </p:spTree>
    <p:extLst>
      <p:ext uri="{BB962C8B-B14F-4D97-AF65-F5344CB8AC3E}">
        <p14:creationId xmlns:p14="http://schemas.microsoft.com/office/powerpoint/2010/main" val="3780586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BE" b="1" dirty="0" smtClean="0">
                <a:solidFill>
                  <a:srgbClr val="002060"/>
                </a:solidFill>
              </a:rPr>
              <a:t>Le débat est ouvert !</a:t>
            </a:r>
            <a:endParaRPr lang="fr-BE" b="1" dirty="0">
              <a:solidFill>
                <a:srgbClr val="002060"/>
              </a:solidFill>
            </a:endParaRPr>
          </a:p>
        </p:txBody>
      </p:sp>
      <p:pic>
        <p:nvPicPr>
          <p:cNvPr id="3" name="Picture 5" descr="http://enseignement.catholique.be/segec/uploads/pics/secondair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94063" y="4365625"/>
            <a:ext cx="4967287"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665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solidFill>
                  <a:srgbClr val="002060"/>
                </a:solidFill>
              </a:rPr>
              <a:t>1. Clarifier la notion</a:t>
            </a:r>
            <a:br>
              <a:rPr lang="fr-BE" dirty="0">
                <a:solidFill>
                  <a:srgbClr val="002060"/>
                </a:solidFill>
              </a:rPr>
            </a:br>
            <a:endParaRPr lang="fr-BE" dirty="0"/>
          </a:p>
        </p:txBody>
      </p:sp>
      <p:pic>
        <p:nvPicPr>
          <p:cNvPr id="5" name="Picture 2" descr="http://www4.ac-lille.fr/~artoisnlm/Joomla/images/stories/GFX_news/CDI/revision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1235" y="737549"/>
            <a:ext cx="3694931" cy="2838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http://annickperbost.com/maquette/images/evalue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72124" y="737548"/>
            <a:ext cx="2888308" cy="277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1174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a:bodyPr>
          <a:lstStyle/>
          <a:p>
            <a:r>
              <a:rPr lang="fr-BE" b="1" dirty="0" smtClean="0">
                <a:solidFill>
                  <a:srgbClr val="002060"/>
                </a:solidFill>
              </a:rPr>
              <a:t>La notion de compétence</a:t>
            </a:r>
            <a:endParaRPr lang="fr-BE" b="1" dirty="0">
              <a:solidFill>
                <a:srgbClr val="002060"/>
              </a:solidFill>
            </a:endParaRPr>
          </a:p>
        </p:txBody>
      </p:sp>
      <p:sp>
        <p:nvSpPr>
          <p:cNvPr id="2" name="Espace réservé du contenu 1"/>
          <p:cNvSpPr>
            <a:spLocks noGrp="1"/>
          </p:cNvSpPr>
          <p:nvPr>
            <p:ph idx="1"/>
          </p:nvPr>
        </p:nvSpPr>
        <p:spPr>
          <a:xfrm>
            <a:off x="457200" y="1600200"/>
            <a:ext cx="8363272" cy="4925144"/>
          </a:xfrm>
        </p:spPr>
        <p:txBody>
          <a:bodyPr>
            <a:normAutofit fontScale="92500" lnSpcReduction="20000"/>
          </a:bodyPr>
          <a:lstStyle/>
          <a:p>
            <a:r>
              <a:rPr lang="fr-BE" dirty="0" smtClean="0">
                <a:solidFill>
                  <a:srgbClr val="002060"/>
                </a:solidFill>
              </a:rPr>
              <a:t>Définition du décret « Missions » (Belgique)</a:t>
            </a:r>
          </a:p>
          <a:p>
            <a:pPr lvl="1"/>
            <a:r>
              <a:rPr lang="fr-BE" dirty="0" smtClean="0"/>
              <a:t>« aptitude à mettre en œuvre un </a:t>
            </a:r>
            <a:r>
              <a:rPr lang="fr-FR" dirty="0" smtClean="0"/>
              <a:t>ensemble </a:t>
            </a:r>
            <a:r>
              <a:rPr lang="fr-FR" dirty="0"/>
              <a:t>organisé de savoirs, de savoir-faire et d’attitudes permettant d’accomplir un certain nombre de </a:t>
            </a:r>
            <a:r>
              <a:rPr lang="fr-FR" dirty="0" smtClean="0"/>
              <a:t>tâches</a:t>
            </a:r>
            <a:r>
              <a:rPr lang="fr-BE" dirty="0" smtClean="0"/>
              <a:t>  » </a:t>
            </a:r>
          </a:p>
          <a:p>
            <a:r>
              <a:rPr lang="fr-BE" dirty="0" smtClean="0">
                <a:solidFill>
                  <a:srgbClr val="002060"/>
                </a:solidFill>
              </a:rPr>
              <a:t>Implications de l’approche par compétences (« APP »)</a:t>
            </a:r>
          </a:p>
          <a:p>
            <a:pPr lvl="1"/>
            <a:r>
              <a:rPr lang="fr-BE" dirty="0" smtClean="0"/>
              <a:t>Un accent mis sur la </a:t>
            </a:r>
            <a:r>
              <a:rPr lang="fr-BE" dirty="0" smtClean="0">
                <a:solidFill>
                  <a:srgbClr val="002060"/>
                </a:solidFill>
              </a:rPr>
              <a:t>complexité</a:t>
            </a:r>
          </a:p>
          <a:p>
            <a:pPr lvl="1"/>
            <a:r>
              <a:rPr lang="fr-BE" dirty="0" smtClean="0"/>
              <a:t>Une pédagogie de </a:t>
            </a:r>
            <a:r>
              <a:rPr lang="fr-BE" dirty="0" smtClean="0">
                <a:solidFill>
                  <a:srgbClr val="002060"/>
                </a:solidFill>
              </a:rPr>
              <a:t>l’intégration </a:t>
            </a:r>
            <a:r>
              <a:rPr lang="fr-BE" dirty="0">
                <a:solidFill>
                  <a:srgbClr val="002060"/>
                </a:solidFill>
              </a:rPr>
              <a:t> </a:t>
            </a:r>
            <a:r>
              <a:rPr lang="fr-BE" dirty="0" smtClean="0">
                <a:solidFill>
                  <a:srgbClr val="002060"/>
                </a:solidFill>
              </a:rPr>
              <a:t>: s</a:t>
            </a:r>
            <a:r>
              <a:rPr lang="fr-BE" dirty="0" smtClean="0"/>
              <a:t>avoirs et savoir-faire conçus comme </a:t>
            </a:r>
            <a:r>
              <a:rPr lang="fr-BE" dirty="0" smtClean="0">
                <a:solidFill>
                  <a:srgbClr val="002060"/>
                </a:solidFill>
              </a:rPr>
              <a:t>des « ressources » à mobiliser</a:t>
            </a:r>
          </a:p>
          <a:p>
            <a:pPr lvl="1"/>
            <a:r>
              <a:rPr lang="fr-BE" dirty="0" smtClean="0"/>
              <a:t>Un accent mis sur les </a:t>
            </a:r>
            <a:r>
              <a:rPr lang="fr-BE" dirty="0" smtClean="0">
                <a:solidFill>
                  <a:srgbClr val="002060"/>
                </a:solidFill>
              </a:rPr>
              <a:t>performances</a:t>
            </a:r>
            <a:r>
              <a:rPr lang="fr-BE" dirty="0" smtClean="0"/>
              <a:t>, et donc sur </a:t>
            </a:r>
            <a:r>
              <a:rPr lang="fr-BE" dirty="0" smtClean="0">
                <a:solidFill>
                  <a:srgbClr val="002060"/>
                </a:solidFill>
              </a:rPr>
              <a:t>l’évaluation</a:t>
            </a:r>
          </a:p>
          <a:p>
            <a:pPr lvl="1"/>
            <a:r>
              <a:rPr lang="fr-BE" dirty="0"/>
              <a:t>Une valorisation de </a:t>
            </a:r>
            <a:r>
              <a:rPr lang="fr-BE" dirty="0">
                <a:solidFill>
                  <a:srgbClr val="002060"/>
                </a:solidFill>
              </a:rPr>
              <a:t>l’interdisciplinarité</a:t>
            </a:r>
            <a:r>
              <a:rPr lang="fr-BE" dirty="0"/>
              <a:t> et du </a:t>
            </a:r>
            <a:r>
              <a:rPr lang="fr-BE" dirty="0">
                <a:solidFill>
                  <a:srgbClr val="002060"/>
                </a:solidFill>
              </a:rPr>
              <a:t>travail d’équipe</a:t>
            </a:r>
          </a:p>
          <a:p>
            <a:pPr lvl="1"/>
            <a:endParaRPr lang="fr-BE" dirty="0" smtClean="0"/>
          </a:p>
          <a:p>
            <a:pPr lvl="1"/>
            <a:endParaRPr lang="fr-BE" dirty="0"/>
          </a:p>
        </p:txBody>
      </p:sp>
    </p:spTree>
    <p:extLst>
      <p:ext uri="{BB962C8B-B14F-4D97-AF65-F5344CB8AC3E}">
        <p14:creationId xmlns:p14="http://schemas.microsoft.com/office/powerpoint/2010/main" val="2906795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67544" y="260648"/>
            <a:ext cx="8229600" cy="1143000"/>
          </a:xfrm>
        </p:spPr>
        <p:txBody>
          <a:bodyPr>
            <a:noAutofit/>
          </a:bodyPr>
          <a:lstStyle/>
          <a:p>
            <a:r>
              <a:rPr lang="fr-BE" sz="3600" b="1" dirty="0" smtClean="0">
                <a:solidFill>
                  <a:srgbClr val="002060"/>
                </a:solidFill>
              </a:rPr>
              <a:t>Deux usages de la notion </a:t>
            </a:r>
            <a:br>
              <a:rPr lang="fr-BE" sz="3600" b="1" dirty="0" smtClean="0">
                <a:solidFill>
                  <a:srgbClr val="002060"/>
                </a:solidFill>
              </a:rPr>
            </a:br>
            <a:r>
              <a:rPr lang="fr-BE" sz="3600" b="1" dirty="0" smtClean="0">
                <a:solidFill>
                  <a:srgbClr val="002060"/>
                </a:solidFill>
              </a:rPr>
              <a:t>de compétence dans les textes officiels </a:t>
            </a:r>
            <a:endParaRPr lang="fr-BE" sz="3600" b="1" dirty="0">
              <a:solidFill>
                <a:srgbClr val="002060"/>
              </a:solidFill>
            </a:endParaRPr>
          </a:p>
        </p:txBody>
      </p:sp>
      <p:sp>
        <p:nvSpPr>
          <p:cNvPr id="2" name="Espace réservé du contenu 1"/>
          <p:cNvSpPr>
            <a:spLocks noGrp="1"/>
          </p:cNvSpPr>
          <p:nvPr>
            <p:ph idx="1"/>
          </p:nvPr>
        </p:nvSpPr>
        <p:spPr>
          <a:xfrm>
            <a:off x="611560" y="1700808"/>
            <a:ext cx="8280920" cy="4853136"/>
          </a:xfrm>
        </p:spPr>
        <p:txBody>
          <a:bodyPr>
            <a:normAutofit fontScale="85000" lnSpcReduction="20000"/>
          </a:bodyPr>
          <a:lstStyle/>
          <a:p>
            <a:r>
              <a:rPr lang="fr-BE" sz="4000" dirty="0" smtClean="0">
                <a:solidFill>
                  <a:srgbClr val="002060"/>
                </a:solidFill>
              </a:rPr>
              <a:t>L’acception large (tronquée)</a:t>
            </a:r>
          </a:p>
          <a:p>
            <a:pPr lvl="1"/>
            <a:r>
              <a:rPr lang="fr-BE" dirty="0"/>
              <a:t>Ex. : le référentiel belge des Compétences terminales, </a:t>
            </a:r>
            <a:br>
              <a:rPr lang="fr-BE" dirty="0"/>
            </a:br>
            <a:r>
              <a:rPr lang="fr-BE" dirty="0" smtClean="0"/>
              <a:t>le « Socle commun » et le </a:t>
            </a:r>
            <a:r>
              <a:rPr lang="fr-BE" dirty="0"/>
              <a:t>« </a:t>
            </a:r>
            <a:r>
              <a:rPr lang="fr-BE" dirty="0" smtClean="0"/>
              <a:t>Livret </a:t>
            </a:r>
            <a:r>
              <a:rPr lang="fr-BE" dirty="0"/>
              <a:t>personnel de compétences » en France</a:t>
            </a:r>
          </a:p>
          <a:p>
            <a:pPr lvl="1"/>
            <a:r>
              <a:rPr lang="fr-BE" dirty="0" smtClean="0"/>
              <a:t>Assimilation des compétences aux </a:t>
            </a:r>
            <a:r>
              <a:rPr lang="fr-BE" dirty="0" smtClean="0">
                <a:solidFill>
                  <a:srgbClr val="002060"/>
                </a:solidFill>
              </a:rPr>
              <a:t>capacités</a:t>
            </a:r>
          </a:p>
          <a:p>
            <a:pPr lvl="1"/>
            <a:r>
              <a:rPr lang="fr-BE" dirty="0" smtClean="0"/>
              <a:t>Tendance à l’</a:t>
            </a:r>
            <a:r>
              <a:rPr lang="fr-BE" dirty="0" smtClean="0">
                <a:solidFill>
                  <a:srgbClr val="002060"/>
                </a:solidFill>
              </a:rPr>
              <a:t>atomisation</a:t>
            </a:r>
            <a:r>
              <a:rPr lang="fr-BE" dirty="0" smtClean="0"/>
              <a:t> et à la multiplication des items</a:t>
            </a:r>
          </a:p>
          <a:p>
            <a:pPr lvl="1"/>
            <a:r>
              <a:rPr lang="fr-BE" dirty="0" smtClean="0"/>
              <a:t>Accroissement du </a:t>
            </a:r>
            <a:r>
              <a:rPr lang="fr-BE" dirty="0" smtClean="0">
                <a:solidFill>
                  <a:srgbClr val="002060"/>
                </a:solidFill>
              </a:rPr>
              <a:t>travail d’évaluation</a:t>
            </a:r>
            <a:endParaRPr lang="fr-BE" dirty="0" smtClean="0"/>
          </a:p>
          <a:p>
            <a:r>
              <a:rPr lang="fr-BE" sz="4000" dirty="0" smtClean="0">
                <a:solidFill>
                  <a:srgbClr val="002060"/>
                </a:solidFill>
              </a:rPr>
              <a:t>L’acception stricte</a:t>
            </a:r>
          </a:p>
          <a:p>
            <a:pPr lvl="1"/>
            <a:r>
              <a:rPr lang="fr-BE" dirty="0" smtClean="0"/>
              <a:t>Ex</a:t>
            </a:r>
            <a:r>
              <a:rPr lang="fr-BE" dirty="0"/>
              <a:t>. : les programme des deux principaux « réseaux » belges </a:t>
            </a:r>
          </a:p>
          <a:p>
            <a:pPr lvl="1"/>
            <a:r>
              <a:rPr lang="fr-BE" dirty="0" smtClean="0"/>
              <a:t>Compétences conçues </a:t>
            </a:r>
            <a:r>
              <a:rPr lang="fr-BE" dirty="0"/>
              <a:t>comme l’intégration de différentes </a:t>
            </a:r>
            <a:r>
              <a:rPr lang="fr-BE" dirty="0" smtClean="0"/>
              <a:t>ressources</a:t>
            </a:r>
            <a:endParaRPr lang="fr-BE" dirty="0"/>
          </a:p>
          <a:p>
            <a:pPr lvl="1"/>
            <a:r>
              <a:rPr lang="fr-BE" dirty="0" smtClean="0"/>
              <a:t>Mise en évidence </a:t>
            </a:r>
            <a:r>
              <a:rPr lang="fr-BE" dirty="0"/>
              <a:t>d’un </a:t>
            </a:r>
            <a:r>
              <a:rPr lang="fr-BE" dirty="0">
                <a:solidFill>
                  <a:srgbClr val="002060"/>
                </a:solidFill>
              </a:rPr>
              <a:t>nombre limité de tâches </a:t>
            </a:r>
            <a:r>
              <a:rPr lang="fr-BE" dirty="0"/>
              <a:t>complexes</a:t>
            </a:r>
          </a:p>
          <a:p>
            <a:pPr lvl="1"/>
            <a:r>
              <a:rPr lang="fr-BE" dirty="0" smtClean="0"/>
              <a:t>Limitation </a:t>
            </a:r>
            <a:r>
              <a:rPr lang="fr-BE" dirty="0" smtClean="0"/>
              <a:t>du nombre de performances à évaluer</a:t>
            </a:r>
          </a:p>
        </p:txBody>
      </p:sp>
    </p:spTree>
    <p:extLst>
      <p:ext uri="{BB962C8B-B14F-4D97-AF65-F5344CB8AC3E}">
        <p14:creationId xmlns:p14="http://schemas.microsoft.com/office/powerpoint/2010/main" val="1119696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solidFill>
                  <a:srgbClr val="002060"/>
                </a:solidFill>
              </a:rPr>
              <a:t>2. La lecture et la littérature </a:t>
            </a:r>
            <a:r>
              <a:rPr lang="fr-BE" dirty="0" smtClean="0">
                <a:solidFill>
                  <a:srgbClr val="002060"/>
                </a:solidFill>
              </a:rPr>
              <a:t/>
            </a:r>
            <a:br>
              <a:rPr lang="fr-BE" dirty="0" smtClean="0">
                <a:solidFill>
                  <a:srgbClr val="002060"/>
                </a:solidFill>
              </a:rPr>
            </a:br>
            <a:r>
              <a:rPr lang="fr-BE" dirty="0" smtClean="0">
                <a:solidFill>
                  <a:srgbClr val="002060"/>
                </a:solidFill>
              </a:rPr>
              <a:t>face </a:t>
            </a:r>
            <a:r>
              <a:rPr lang="fr-BE" dirty="0">
                <a:solidFill>
                  <a:srgbClr val="002060"/>
                </a:solidFill>
              </a:rPr>
              <a:t>aux compétences</a:t>
            </a:r>
            <a:br>
              <a:rPr lang="fr-BE" dirty="0">
                <a:solidFill>
                  <a:srgbClr val="002060"/>
                </a:solidFill>
              </a:rPr>
            </a:br>
            <a:endParaRPr lang="fr-BE" dirty="0"/>
          </a:p>
        </p:txBody>
      </p:sp>
      <p:pic>
        <p:nvPicPr>
          <p:cNvPr id="4" name="Picture 5" descr="http://www.la-litterature.com/images/Acc_Arcimboldo_Il_Bibliotecario.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81249" y="307204"/>
            <a:ext cx="2694812" cy="3763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584" y="716759"/>
            <a:ext cx="4464496" cy="33538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72691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fontScale="90000"/>
          </a:bodyPr>
          <a:lstStyle/>
          <a:p>
            <a:r>
              <a:rPr lang="fr-BE" b="1" dirty="0" smtClean="0">
                <a:solidFill>
                  <a:srgbClr val="002060"/>
                </a:solidFill>
              </a:rPr>
              <a:t>Compétences, lecture et littérature</a:t>
            </a:r>
            <a:endParaRPr lang="fr-BE" b="1" dirty="0">
              <a:solidFill>
                <a:srgbClr val="002060"/>
              </a:solidFill>
            </a:endParaRPr>
          </a:p>
        </p:txBody>
      </p:sp>
      <p:sp>
        <p:nvSpPr>
          <p:cNvPr id="2" name="Espace réservé du contenu 1"/>
          <p:cNvSpPr>
            <a:spLocks noGrp="1"/>
          </p:cNvSpPr>
          <p:nvPr>
            <p:ph idx="1"/>
          </p:nvPr>
        </p:nvSpPr>
        <p:spPr>
          <a:xfrm>
            <a:off x="457200" y="1600200"/>
            <a:ext cx="8291264" cy="4853136"/>
          </a:xfrm>
        </p:spPr>
        <p:txBody>
          <a:bodyPr>
            <a:normAutofit fontScale="92500" lnSpcReduction="20000"/>
          </a:bodyPr>
          <a:lstStyle/>
          <a:p>
            <a:r>
              <a:rPr lang="fr-BE" dirty="0">
                <a:solidFill>
                  <a:srgbClr val="002060"/>
                </a:solidFill>
              </a:rPr>
              <a:t>Pour interroger la pertinence de </a:t>
            </a:r>
            <a:r>
              <a:rPr lang="fr-BE" dirty="0" smtClean="0">
                <a:solidFill>
                  <a:srgbClr val="002060"/>
                </a:solidFill>
              </a:rPr>
              <a:t>l’APP (au sens strict), </a:t>
            </a:r>
            <a:r>
              <a:rPr lang="fr-BE" dirty="0">
                <a:solidFill>
                  <a:srgbClr val="002060"/>
                </a:solidFill>
              </a:rPr>
              <a:t>intérêt </a:t>
            </a:r>
          </a:p>
          <a:p>
            <a:pPr lvl="1"/>
            <a:r>
              <a:rPr lang="fr-BE" dirty="0"/>
              <a:t>de poser d’abord les objectifs de l’enseignement de la lecture/littérature</a:t>
            </a:r>
          </a:p>
          <a:p>
            <a:pPr lvl="1"/>
            <a:r>
              <a:rPr lang="fr-BE" dirty="0"/>
              <a:t>puis de mesurer la place et l’impact </a:t>
            </a:r>
            <a:r>
              <a:rPr lang="fr-BE" dirty="0" smtClean="0"/>
              <a:t>des compétences par </a:t>
            </a:r>
            <a:r>
              <a:rPr lang="fr-BE" dirty="0"/>
              <a:t>rapport à ces objectifs</a:t>
            </a:r>
          </a:p>
          <a:p>
            <a:r>
              <a:rPr lang="fr-BE" dirty="0" smtClean="0">
                <a:solidFill>
                  <a:srgbClr val="002060"/>
                </a:solidFill>
              </a:rPr>
              <a:t>Intérêt didactique par ailleurs</a:t>
            </a:r>
          </a:p>
          <a:p>
            <a:pPr lvl="1"/>
            <a:r>
              <a:rPr lang="fr-BE" dirty="0" smtClean="0"/>
              <a:t>de distinguer lecture et littérature…</a:t>
            </a:r>
          </a:p>
          <a:p>
            <a:pPr lvl="2"/>
            <a:r>
              <a:rPr lang="fr-BE" dirty="0" smtClean="0"/>
              <a:t>car la lecture ne se limite pas à la littérature</a:t>
            </a:r>
          </a:p>
          <a:p>
            <a:pPr lvl="2"/>
            <a:r>
              <a:rPr lang="fr-BE" dirty="0"/>
              <a:t>e</a:t>
            </a:r>
            <a:r>
              <a:rPr lang="fr-BE" dirty="0" smtClean="0"/>
              <a:t>t la littérature n’est pas seulement un objet à lire</a:t>
            </a:r>
          </a:p>
          <a:p>
            <a:pPr lvl="1"/>
            <a:r>
              <a:rPr lang="fr-BE" dirty="0" smtClean="0"/>
              <a:t>… mais </a:t>
            </a:r>
            <a:r>
              <a:rPr lang="fr-BE" dirty="0"/>
              <a:t>aussi de les relier </a:t>
            </a:r>
            <a:r>
              <a:rPr lang="fr-BE" dirty="0" smtClean="0"/>
              <a:t>: enjeu de la notion de « lecture littéraire »</a:t>
            </a:r>
            <a:endParaRPr lang="fr-BE" dirty="0"/>
          </a:p>
        </p:txBody>
      </p:sp>
    </p:spTree>
    <p:extLst>
      <p:ext uri="{BB962C8B-B14F-4D97-AF65-F5344CB8AC3E}">
        <p14:creationId xmlns:p14="http://schemas.microsoft.com/office/powerpoint/2010/main" val="38556589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435280" cy="4853136"/>
          </a:xfrm>
        </p:spPr>
        <p:txBody>
          <a:bodyPr>
            <a:noAutofit/>
          </a:bodyPr>
          <a:lstStyle/>
          <a:p>
            <a:r>
              <a:rPr lang="fr-BE" sz="2400" dirty="0" smtClean="0">
                <a:solidFill>
                  <a:srgbClr val="002060"/>
                </a:solidFill>
              </a:rPr>
              <a:t>LL = notion centrale </a:t>
            </a:r>
            <a:r>
              <a:rPr lang="fr-BE" sz="2400" dirty="0" smtClean="0"/>
              <a:t>dans plusieurs travaux théoriques et didactiques et dans plusieurs programmes scolaires</a:t>
            </a:r>
          </a:p>
          <a:p>
            <a:r>
              <a:rPr lang="fr-FR" sz="2400" dirty="0" smtClean="0">
                <a:solidFill>
                  <a:srgbClr val="002060"/>
                </a:solidFill>
              </a:rPr>
              <a:t>LL = optimisation du </a:t>
            </a:r>
            <a:r>
              <a:rPr lang="fr-FR" sz="2400" i="1" dirty="0" smtClean="0">
                <a:solidFill>
                  <a:srgbClr val="002060"/>
                </a:solidFill>
              </a:rPr>
              <a:t>va-et-vient ordinaire</a:t>
            </a:r>
            <a:r>
              <a:rPr lang="fr-FR" sz="2400" dirty="0">
                <a:solidFill>
                  <a:srgbClr val="002060"/>
                </a:solidFill>
              </a:rPr>
              <a:t> </a:t>
            </a:r>
            <a:r>
              <a:rPr lang="fr-FR" sz="2400" dirty="0" smtClean="0"/>
              <a:t>entre divers modes </a:t>
            </a:r>
            <a:r>
              <a:rPr lang="fr-FR" sz="2400" dirty="0"/>
              <a:t>d’interprétation </a:t>
            </a:r>
            <a:r>
              <a:rPr lang="fr-FR" sz="2400" dirty="0" smtClean="0"/>
              <a:t>et d’évaluation</a:t>
            </a:r>
            <a:r>
              <a:rPr lang="fr-FR" sz="2400" dirty="0"/>
              <a:t/>
            </a:r>
            <a:br>
              <a:rPr lang="fr-FR" sz="2400" dirty="0"/>
            </a:br>
            <a:r>
              <a:rPr lang="fr-FR" sz="2400" dirty="0" smtClean="0">
                <a:sym typeface="Wingdings" pitchFamily="2" charset="2"/>
              </a:rPr>
              <a:t> </a:t>
            </a:r>
            <a:r>
              <a:rPr lang="fr-FR" sz="2400" i="1" dirty="0" smtClean="0"/>
              <a:t>Dépassement </a:t>
            </a:r>
            <a:r>
              <a:rPr lang="fr-FR" sz="2400" i="1" dirty="0"/>
              <a:t>de l’opposition </a:t>
            </a:r>
            <a:r>
              <a:rPr lang="fr-FR" sz="2400" i="1" dirty="0" smtClean="0"/>
              <a:t>lecture </a:t>
            </a:r>
            <a:r>
              <a:rPr lang="fr-FR" sz="2400" i="1" dirty="0"/>
              <a:t>ordinaire </a:t>
            </a:r>
            <a:r>
              <a:rPr lang="fr-FR" sz="2400" i="1" dirty="0" smtClean="0"/>
              <a:t>vs lettrée</a:t>
            </a:r>
            <a:endParaRPr lang="fr-FR" sz="2400" dirty="0" smtClean="0"/>
          </a:p>
          <a:p>
            <a:r>
              <a:rPr lang="fr-FR" sz="2400" dirty="0" smtClean="0">
                <a:solidFill>
                  <a:srgbClr val="002060"/>
                </a:solidFill>
              </a:rPr>
              <a:t>Enseigner la LL = susciter chez les élèves différentes opérations de lecture</a:t>
            </a:r>
            <a:r>
              <a:rPr lang="fr-FR" sz="2400" i="1" dirty="0" smtClean="0">
                <a:solidFill>
                  <a:srgbClr val="002060"/>
                </a:solidFill>
              </a:rPr>
              <a:t> effectives </a:t>
            </a:r>
            <a:r>
              <a:rPr lang="fr-FR" sz="2400" dirty="0" smtClean="0">
                <a:solidFill>
                  <a:srgbClr val="002060"/>
                </a:solidFill>
              </a:rPr>
              <a:t>qui valorisent alternativement</a:t>
            </a:r>
          </a:p>
          <a:p>
            <a:pPr lvl="1"/>
            <a:r>
              <a:rPr lang="fr-FR" sz="2000" dirty="0" smtClean="0"/>
              <a:t>l’ancrage référentiel (participation) et le désancrage (distanciation)</a:t>
            </a:r>
          </a:p>
          <a:p>
            <a:pPr lvl="1"/>
            <a:r>
              <a:rPr lang="fr-FR" sz="2000" dirty="0" smtClean="0"/>
              <a:t>la </a:t>
            </a:r>
            <a:r>
              <a:rPr lang="fr-FR" sz="2000" dirty="0"/>
              <a:t>part d’unité du </a:t>
            </a:r>
            <a:r>
              <a:rPr lang="fr-FR" sz="2000" dirty="0" smtClean="0"/>
              <a:t>texte </a:t>
            </a:r>
            <a:r>
              <a:rPr lang="fr-FR" sz="2000" dirty="0"/>
              <a:t>et sa part de polysémie</a:t>
            </a:r>
          </a:p>
          <a:p>
            <a:pPr lvl="1"/>
            <a:r>
              <a:rPr lang="fr-FR" sz="2000" dirty="0"/>
              <a:t>sa part de conformité et sa part de subversion</a:t>
            </a:r>
          </a:p>
          <a:p>
            <a:pPr lvl="1"/>
            <a:r>
              <a:rPr lang="fr-FR" sz="2000" dirty="0"/>
              <a:t>sa part de vérité et sa part de </a:t>
            </a:r>
            <a:r>
              <a:rPr lang="fr-FR" sz="2000" dirty="0" smtClean="0"/>
              <a:t>fiction</a:t>
            </a:r>
          </a:p>
          <a:p>
            <a:r>
              <a:rPr lang="fr-FR" sz="2400" dirty="0" smtClean="0">
                <a:solidFill>
                  <a:srgbClr val="002060"/>
                </a:solidFill>
              </a:rPr>
              <a:t>Enjeux didactiques importants</a:t>
            </a:r>
          </a:p>
        </p:txBody>
      </p:sp>
      <p:sp>
        <p:nvSpPr>
          <p:cNvPr id="2" name="Titre 1"/>
          <p:cNvSpPr>
            <a:spLocks noGrp="1"/>
          </p:cNvSpPr>
          <p:nvPr>
            <p:ph type="title"/>
          </p:nvPr>
        </p:nvSpPr>
        <p:spPr/>
        <p:txBody>
          <a:bodyPr>
            <a:noAutofit/>
          </a:bodyPr>
          <a:lstStyle/>
          <a:p>
            <a:r>
              <a:rPr lang="fr-BE" sz="3600" b="1" dirty="0" smtClean="0">
                <a:solidFill>
                  <a:srgbClr val="002060"/>
                </a:solidFill>
              </a:rPr>
              <a:t>Quelle lecture enseigner ? La lecture littéraire comme modélisation didactique</a:t>
            </a:r>
            <a:endParaRPr lang="fr-BE" sz="3600" b="1" dirty="0">
              <a:solidFill>
                <a:srgbClr val="002060"/>
              </a:solidFill>
            </a:endParaRPr>
          </a:p>
        </p:txBody>
      </p:sp>
    </p:spTree>
    <p:extLst>
      <p:ext uri="{BB962C8B-B14F-4D97-AF65-F5344CB8AC3E}">
        <p14:creationId xmlns:p14="http://schemas.microsoft.com/office/powerpoint/2010/main" val="299371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Autofit/>
          </a:bodyPr>
          <a:lstStyle/>
          <a:p>
            <a:r>
              <a:rPr lang="fr-BE" sz="3600" b="1" dirty="0" smtClean="0">
                <a:solidFill>
                  <a:srgbClr val="002060"/>
                </a:solidFill>
              </a:rPr>
              <a:t>L’approche par compétences de la lecture et de la littérature : quelques exemples (1)</a:t>
            </a:r>
            <a:endParaRPr lang="fr-BE" sz="3600" b="1" dirty="0">
              <a:solidFill>
                <a:srgbClr val="002060"/>
              </a:solidFill>
            </a:endParaRPr>
          </a:p>
        </p:txBody>
      </p:sp>
      <p:sp>
        <p:nvSpPr>
          <p:cNvPr id="2" name="Espace réservé du contenu 1"/>
          <p:cNvSpPr>
            <a:spLocks noGrp="1"/>
          </p:cNvSpPr>
          <p:nvPr>
            <p:ph idx="1"/>
          </p:nvPr>
        </p:nvSpPr>
        <p:spPr>
          <a:xfrm>
            <a:off x="457200" y="1600200"/>
            <a:ext cx="8507288" cy="4997152"/>
          </a:xfrm>
          <a:ln>
            <a:solidFill>
              <a:schemeClr val="accent1"/>
            </a:solidFill>
          </a:ln>
        </p:spPr>
        <p:txBody>
          <a:bodyPr>
            <a:noAutofit/>
          </a:bodyPr>
          <a:lstStyle/>
          <a:p>
            <a:r>
              <a:rPr lang="fr-FR" sz="2800" dirty="0">
                <a:solidFill>
                  <a:srgbClr val="002060"/>
                </a:solidFill>
              </a:rPr>
              <a:t>Programme </a:t>
            </a:r>
            <a:r>
              <a:rPr lang="fr-FR" sz="2800" dirty="0" smtClean="0">
                <a:solidFill>
                  <a:srgbClr val="002060"/>
                </a:solidFill>
              </a:rPr>
              <a:t>de </a:t>
            </a:r>
            <a:r>
              <a:rPr lang="fr-FR" sz="2800" dirty="0">
                <a:solidFill>
                  <a:srgbClr val="002060"/>
                </a:solidFill>
              </a:rPr>
              <a:t>la Communauté française de </a:t>
            </a:r>
            <a:r>
              <a:rPr lang="fr-FR" sz="2800" dirty="0" smtClean="0">
                <a:solidFill>
                  <a:srgbClr val="002060"/>
                </a:solidFill>
              </a:rPr>
              <a:t>Belgique (2002)</a:t>
            </a:r>
          </a:p>
          <a:p>
            <a:pPr lvl="1"/>
            <a:r>
              <a:rPr lang="fr-FR" sz="2200" dirty="0" smtClean="0"/>
              <a:t>«</a:t>
            </a:r>
            <a:r>
              <a:rPr lang="fr-FR" sz="2200" dirty="0"/>
              <a:t> Présenter </a:t>
            </a:r>
            <a:r>
              <a:rPr lang="fr-FR" sz="2200" dirty="0" smtClean="0"/>
              <a:t>oralement </a:t>
            </a:r>
            <a:r>
              <a:rPr lang="fr-FR" sz="2200" dirty="0"/>
              <a:t>aux </a:t>
            </a:r>
            <a:r>
              <a:rPr lang="fr-FR" sz="2200" dirty="0" smtClean="0"/>
              <a:t>autres élèves </a:t>
            </a:r>
            <a:r>
              <a:rPr lang="fr-FR" sz="2200" dirty="0"/>
              <a:t>un avis argumenté sur un récit »</a:t>
            </a:r>
            <a:endParaRPr lang="fr-BE" sz="2200" dirty="0"/>
          </a:p>
          <a:p>
            <a:pPr lvl="1"/>
            <a:r>
              <a:rPr lang="fr-FR" sz="2200" dirty="0"/>
              <a:t>« Classer diverses espèces de récits et défendre oralement son classement »</a:t>
            </a:r>
            <a:endParaRPr lang="fr-BE" sz="2200" dirty="0"/>
          </a:p>
          <a:p>
            <a:pPr lvl="1"/>
            <a:r>
              <a:rPr lang="fr-FR" sz="2200" dirty="0" smtClean="0"/>
              <a:t>« Énoncer, </a:t>
            </a:r>
            <a:r>
              <a:rPr lang="fr-FR" sz="2200" dirty="0"/>
              <a:t>par écrit, à destination du professeur, ou oralement, à destination de l’ensemble de la classe, une comparaison portant sur deux ou plusieurs œuvres ou productions culturelles traitant soit de sujets identiques ou voisins, soit de sujets radicalement différents » </a:t>
            </a:r>
            <a:endParaRPr lang="fr-BE" sz="2200" dirty="0"/>
          </a:p>
          <a:p>
            <a:pPr lvl="1"/>
            <a:r>
              <a:rPr lang="fr-FR" sz="2200" dirty="0"/>
              <a:t>« Présenter oralement un essai au professeur et/ou aux </a:t>
            </a:r>
            <a:r>
              <a:rPr lang="fr-FR" sz="2200" dirty="0" smtClean="0"/>
              <a:t>autres élèves</a:t>
            </a:r>
            <a:r>
              <a:rPr lang="fr-FR" sz="2200" dirty="0"/>
              <a:t> </a:t>
            </a:r>
            <a:r>
              <a:rPr lang="fr-FR" sz="2200" dirty="0" smtClean="0"/>
              <a:t>»</a:t>
            </a:r>
          </a:p>
          <a:p>
            <a:pPr marL="0" indent="0" algn="r">
              <a:buNone/>
            </a:pPr>
            <a:endParaRPr lang="fr-FR" sz="2000" dirty="0" smtClean="0"/>
          </a:p>
          <a:p>
            <a:endParaRPr lang="fr-BE" sz="2000" dirty="0"/>
          </a:p>
        </p:txBody>
      </p:sp>
    </p:spTree>
    <p:extLst>
      <p:ext uri="{BB962C8B-B14F-4D97-AF65-F5344CB8AC3E}">
        <p14:creationId xmlns:p14="http://schemas.microsoft.com/office/powerpoint/2010/main" val="407646924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338</TotalTime>
  <Words>446</Words>
  <Application>Microsoft Office PowerPoint</Application>
  <PresentationFormat>Affichage à l'écran (4:3)</PresentationFormat>
  <Paragraphs>123</Paragraphs>
  <Slides>20</Slides>
  <Notes>2</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Enseigner la lecture et la littérature,  une affaire de compétences ? </vt:lpstr>
      <vt:lpstr>Menu</vt:lpstr>
      <vt:lpstr>1. Clarifier la notion </vt:lpstr>
      <vt:lpstr>La notion de compétence</vt:lpstr>
      <vt:lpstr>Deux usages de la notion  de compétence dans les textes officiels </vt:lpstr>
      <vt:lpstr>2. La lecture et la littérature  face aux compétences </vt:lpstr>
      <vt:lpstr>Compétences, lecture et littérature</vt:lpstr>
      <vt:lpstr>Quelle lecture enseigner ? La lecture littéraire comme modélisation didactique</vt:lpstr>
      <vt:lpstr>L’approche par compétences de la lecture et de la littérature : quelques exemples (1)</vt:lpstr>
      <vt:lpstr>L’approche par compétences de la lecture et de la littérature : quelques exemples (2)</vt:lpstr>
      <vt:lpstr>Premiers constats</vt:lpstr>
      <vt:lpstr>3. Analyse critique </vt:lpstr>
      <vt:lpstr>L’approche par compétences : des enjeux non négligeables pour les élèves</vt:lpstr>
      <vt:lpstr>Les raisons de ne pas tout miser  sur les compétences</vt:lpstr>
      <vt:lpstr>Les priorités pour apprendre à mieux lire et à s’approprier la littérature</vt:lpstr>
      <vt:lpstr>Des priorités non réductibles  à des « compétences »</vt:lpstr>
      <vt:lpstr>Exemples d’activités « nécessaires » qui échappent à l’approche par compétences</vt:lpstr>
      <vt:lpstr>Deux types de tâches de lecture à alterner</vt:lpstr>
      <vt:lpstr>Alors, les compétences, finalement ?</vt:lpstr>
      <vt:lpstr>Le débat est ouvert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Enseigner la lecture et la littérature,  une affaire de compétences ? </dc:title>
  <dc:creator>Jean Louis</dc:creator>
  <cp:lastModifiedBy>Jean Louis</cp:lastModifiedBy>
  <cp:revision>44</cp:revision>
  <dcterms:created xsi:type="dcterms:W3CDTF">2012-01-13T10:02:49Z</dcterms:created>
  <dcterms:modified xsi:type="dcterms:W3CDTF">2012-01-14T13:12:39Z</dcterms:modified>
</cp:coreProperties>
</file>