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291" autoAdjust="0"/>
  </p:normalViewPr>
  <p:slideViewPr>
    <p:cSldViewPr snapToGrid="0">
      <p:cViewPr varScale="1">
        <p:scale>
          <a:sx n="96" d="100"/>
          <a:sy n="96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6FD76-9F35-435F-8488-370F127F416C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CA874-81B3-44CA-B5E9-EC58F8980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10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Enseignante de PS, à Pierrefitte-Sur-Seine, en Seine Saint Denis, en réseau d’éducation prioritaire.</a:t>
            </a:r>
          </a:p>
          <a:p>
            <a:r>
              <a:rPr lang="fr-FR" dirty="0"/>
              <a:t>Les élèves en entrant à l’école ont un rapport face à l’écrit et face à l’oral différents. La place et la fonction de l’oral et de l’écrit à la maison sont différents. Il appartient à l’école maternelle de donner à tous une culture commune de l’écrit.</a:t>
            </a:r>
          </a:p>
          <a:p>
            <a:r>
              <a:rPr lang="fr-FR" dirty="0"/>
              <a:t>Par mon témoignage aujourd’hui je voudrais illustrer comment à partir du prénom j’accompagne les élèves de 3 ans à découvrir et à comprendre de mieux en mieux  la nature et la fonction langagière de l’écrit (tracés laissés pour quelqu’un par quelqu’un).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CA874-81B3-44CA-B5E9-EC58F898042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19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Description de la lettre, nom de la lettre et son (bruit) de la lettre.</a:t>
            </a:r>
          </a:p>
          <a:p>
            <a:r>
              <a:rPr lang="fr-FR" dirty="0"/>
              <a:t>Le M, MMMMM</a:t>
            </a:r>
          </a:p>
          <a:p>
            <a:r>
              <a:rPr lang="fr-FR" dirty="0"/>
              <a:t>Le A, AAAAAAA</a:t>
            </a:r>
          </a:p>
          <a:p>
            <a:r>
              <a:rPr lang="fr-FR" dirty="0"/>
              <a:t>Le MMMMAAAAA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CA874-81B3-44CA-B5E9-EC58F898042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59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Verbaliser les critères de tris avec les élèves.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CA874-81B3-44CA-B5E9-EC58F898042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062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nécessité vient lorsqu’à la fin de la journée sans le prénom nous ne pouvons pas savoir à qui donner la production.</a:t>
            </a:r>
          </a:p>
          <a:p>
            <a:r>
              <a:rPr lang="fr-FR" dirty="0"/>
              <a:t>Les production dans les ateliers sont signées par des étiquettes prénoms (production plastique pour la plupart).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CA874-81B3-44CA-B5E9-EC58F898042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643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nécessité vient lorsqu’à la fin de la journée sans le prénom nous ne pouvons pas savoir à qui donner la production.</a:t>
            </a:r>
          </a:p>
          <a:p>
            <a:r>
              <a:rPr lang="fr-FR" dirty="0"/>
              <a:t>Les production dans les ateliers sont signées par des étiquettes prénoms (production plastique pour la plupart).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CA874-81B3-44CA-B5E9-EC58F898042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77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nécessité vient lorsqu’à la fin de la journée sans le prénom nous ne pouvons pas savoir à qui donner la production.</a:t>
            </a:r>
          </a:p>
          <a:p>
            <a:r>
              <a:rPr lang="fr-FR" dirty="0"/>
              <a:t>Les production dans les ateliers sont signées par des étiquettes prénoms (production plastique pour la plupart).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CA874-81B3-44CA-B5E9-EC58F89804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92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8EB48A-2262-4B71-9D3F-4779E1625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Témoignage :</a:t>
            </a:r>
            <a:br>
              <a:rPr lang="fr-FR" dirty="0"/>
            </a:br>
            <a:r>
              <a:rPr lang="fr-FR" dirty="0"/>
              <a:t>Entrée dans la lecture et l’écriture en PS, cycle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8725FD-D987-41CC-989B-1F678D65F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Comprendre le principe alphabétique, donner du sens à l’écrit.</a:t>
            </a:r>
          </a:p>
          <a:p>
            <a:r>
              <a:rPr lang="fr-FR" dirty="0"/>
              <a:t>Mme </a:t>
            </a:r>
            <a:r>
              <a:rPr lang="fr-FR" dirty="0" err="1"/>
              <a:t>guyot-langenfeld</a:t>
            </a:r>
            <a:r>
              <a:rPr lang="fr-FR" dirty="0"/>
              <a:t>, enseignante en PS, maître formateur en rep.</a:t>
            </a:r>
          </a:p>
        </p:txBody>
      </p:sp>
    </p:spTree>
    <p:extLst>
      <p:ext uri="{BB962C8B-B14F-4D97-AF65-F5344CB8AC3E}">
        <p14:creationId xmlns:p14="http://schemas.microsoft.com/office/powerpoint/2010/main" val="121379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FC81975-0736-4B35-A74E-32CCB3376AB0}"/>
              </a:ext>
            </a:extLst>
          </p:cNvPr>
          <p:cNvSpPr txBox="1">
            <a:spLocks/>
          </p:cNvSpPr>
          <p:nvPr/>
        </p:nvSpPr>
        <p:spPr>
          <a:xfrm>
            <a:off x="603668" y="1720850"/>
            <a:ext cx="10984663" cy="3416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D’autres ateliers :</a:t>
            </a:r>
          </a:p>
          <a:p>
            <a:pPr lvl="1"/>
            <a:r>
              <a:rPr lang="fr-FR" sz="2000" dirty="0"/>
              <a:t>Reconnaître son prénom parmi d’autres.</a:t>
            </a:r>
          </a:p>
          <a:p>
            <a:pPr lvl="1"/>
            <a:r>
              <a:rPr lang="fr-FR" sz="2000" dirty="0"/>
              <a:t>Retrouver son initiale, utiliser son initiale pour classer son prénom dans un tableau.</a:t>
            </a:r>
          </a:p>
          <a:p>
            <a:pPr lvl="1"/>
            <a:r>
              <a:rPr lang="fr-FR" sz="2000" dirty="0"/>
              <a:t>Trier les lettres de son prénom.</a:t>
            </a:r>
          </a:p>
          <a:p>
            <a:pPr lvl="1"/>
            <a:r>
              <a:rPr lang="fr-FR" sz="2000" dirty="0"/>
              <a:t>Reconstituer son prénom avec le modèle en utilisant des lettres mobiles.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Associer le geste : tracé son initiale dans la farine, les lettres de son prénom.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09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B2AB7-7FB0-4A28-9219-D5A075CA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3387"/>
            <a:ext cx="8761413" cy="1326777"/>
          </a:xfrm>
        </p:spPr>
        <p:txBody>
          <a:bodyPr/>
          <a:lstStyle/>
          <a:p>
            <a:pPr algn="ctr"/>
            <a:r>
              <a:rPr lang="fr-FR" dirty="0"/>
              <a:t>Quelles observables des progrès des élèves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7C63B-3A06-4A2B-A7DB-9080C578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105524"/>
            <a:ext cx="10284011" cy="1036171"/>
          </a:xfrm>
        </p:spPr>
        <p:txBody>
          <a:bodyPr>
            <a:normAutofit/>
          </a:bodyPr>
          <a:lstStyle/>
          <a:p>
            <a:r>
              <a:rPr lang="fr-FR" sz="2400" dirty="0"/>
              <a:t>Lorsque je demande d’écrire son prénom sur les dessins libres pour les reconnaître:</a:t>
            </a:r>
          </a:p>
        </p:txBody>
      </p:sp>
    </p:spTree>
    <p:extLst>
      <p:ext uri="{BB962C8B-B14F-4D97-AF65-F5344CB8AC3E}">
        <p14:creationId xmlns:p14="http://schemas.microsoft.com/office/powerpoint/2010/main" val="174743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C01A415-6DCE-42A5-934B-DF6DE9275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5" r="23399"/>
          <a:stretch/>
        </p:blipFill>
        <p:spPr>
          <a:xfrm rot="5400000">
            <a:off x="8399952" y="3452854"/>
            <a:ext cx="3460374" cy="247361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F8AF40-9845-4736-95EA-279DF76A5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5" r="20784" b="9368"/>
          <a:stretch/>
        </p:blipFill>
        <p:spPr>
          <a:xfrm rot="5400000">
            <a:off x="2697075" y="3822095"/>
            <a:ext cx="3460376" cy="227973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99D0DD-75C0-455C-8EB7-0D3B03F8C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2" t="5305" r="30196" b="4724"/>
          <a:stretch/>
        </p:blipFill>
        <p:spPr>
          <a:xfrm>
            <a:off x="5100382" y="438150"/>
            <a:ext cx="3501611" cy="25011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EC3C99-1473-49D4-AE8E-1D27478FD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88" r="24705"/>
          <a:stretch/>
        </p:blipFill>
        <p:spPr>
          <a:xfrm rot="5400000">
            <a:off x="-235467" y="974986"/>
            <a:ext cx="3765175" cy="269150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6E425C6-5967-47EF-BDCB-4332B3F7598C}"/>
              </a:ext>
            </a:extLst>
          </p:cNvPr>
          <p:cNvSpPr txBox="1"/>
          <p:nvPr/>
        </p:nvSpPr>
        <p:spPr>
          <a:xfrm>
            <a:off x="886092" y="3709192"/>
            <a:ext cx="219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Septembre 2021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59ADA8-4B06-4D4E-B56D-3118FCB40DCC}"/>
              </a:ext>
            </a:extLst>
          </p:cNvPr>
          <p:cNvSpPr txBox="1"/>
          <p:nvPr/>
        </p:nvSpPr>
        <p:spPr>
          <a:xfrm>
            <a:off x="5214937" y="533684"/>
            <a:ext cx="176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Octobre 2021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9A029C6-4132-4721-83F2-C48B737A18F3}"/>
              </a:ext>
            </a:extLst>
          </p:cNvPr>
          <p:cNvCxnSpPr>
            <a:cxnSpLocks/>
          </p:cNvCxnSpPr>
          <p:nvPr/>
        </p:nvCxnSpPr>
        <p:spPr>
          <a:xfrm flipV="1">
            <a:off x="437595" y="903016"/>
            <a:ext cx="502476" cy="48577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214DA0D-6067-42E5-9594-1E6D18B10E3C}"/>
              </a:ext>
            </a:extLst>
          </p:cNvPr>
          <p:cNvCxnSpPr/>
          <p:nvPr/>
        </p:nvCxnSpPr>
        <p:spPr>
          <a:xfrm flipH="1">
            <a:off x="7720510" y="1794624"/>
            <a:ext cx="457200" cy="61912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9933960-12CC-4AF4-8270-950BAEC48BD8}"/>
              </a:ext>
            </a:extLst>
          </p:cNvPr>
          <p:cNvSpPr txBox="1"/>
          <p:nvPr/>
        </p:nvSpPr>
        <p:spPr>
          <a:xfrm>
            <a:off x="3705429" y="6322818"/>
            <a:ext cx="219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Novembre 2021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4B5153A-1A76-4CE3-A4C7-1560A6E742B8}"/>
              </a:ext>
            </a:extLst>
          </p:cNvPr>
          <p:cNvCxnSpPr>
            <a:cxnSpLocks/>
          </p:cNvCxnSpPr>
          <p:nvPr/>
        </p:nvCxnSpPr>
        <p:spPr>
          <a:xfrm flipV="1">
            <a:off x="3774538" y="3466305"/>
            <a:ext cx="502476" cy="48577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695EA3F-3E2E-4B01-A297-BA56D7E3802E}"/>
              </a:ext>
            </a:extLst>
          </p:cNvPr>
          <p:cNvSpPr txBox="1"/>
          <p:nvPr/>
        </p:nvSpPr>
        <p:spPr>
          <a:xfrm>
            <a:off x="8857037" y="5867204"/>
            <a:ext cx="219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Décembre 2021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EC112E8-7E47-4610-B558-7E2039FA3727}"/>
              </a:ext>
            </a:extLst>
          </p:cNvPr>
          <p:cNvSpPr txBox="1"/>
          <p:nvPr/>
        </p:nvSpPr>
        <p:spPr>
          <a:xfrm>
            <a:off x="6288647" y="4845490"/>
            <a:ext cx="2761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« J’ai déjà écrit beaucoup » (elle pointe les A et les S mais aussi les autres lettres.</a:t>
            </a:r>
          </a:p>
        </p:txBody>
      </p:sp>
    </p:spTree>
    <p:extLst>
      <p:ext uri="{BB962C8B-B14F-4D97-AF65-F5344CB8AC3E}">
        <p14:creationId xmlns:p14="http://schemas.microsoft.com/office/powerpoint/2010/main" val="172404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B2AB7-7FB0-4A28-9219-D5A075CA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3387"/>
            <a:ext cx="8761413" cy="1326777"/>
          </a:xfrm>
        </p:spPr>
        <p:txBody>
          <a:bodyPr/>
          <a:lstStyle/>
          <a:p>
            <a:pPr algn="ctr"/>
            <a:r>
              <a:rPr lang="fr-FR" dirty="0"/>
              <a:t>Quelles observables des progrès des élèves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7C63B-3A06-4A2B-A7DB-9080C578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105524"/>
            <a:ext cx="10284011" cy="1036171"/>
          </a:xfrm>
        </p:spPr>
        <p:txBody>
          <a:bodyPr>
            <a:normAutofit/>
          </a:bodyPr>
          <a:lstStyle/>
          <a:p>
            <a:r>
              <a:rPr lang="fr-FR" sz="2400" dirty="0"/>
              <a:t>Lorsque j’observe les productions de la piste graphique (depuis décembre des incitations à écrire les initiales des élèves absents):</a:t>
            </a:r>
          </a:p>
        </p:txBody>
      </p:sp>
    </p:spTree>
    <p:extLst>
      <p:ext uri="{BB962C8B-B14F-4D97-AF65-F5344CB8AC3E}">
        <p14:creationId xmlns:p14="http://schemas.microsoft.com/office/powerpoint/2010/main" val="353870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48227B-E566-4DDC-AC06-7B8C2EAB2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1" r="31145"/>
          <a:stretch/>
        </p:blipFill>
        <p:spPr>
          <a:xfrm rot="5400000">
            <a:off x="6025727" y="779490"/>
            <a:ext cx="6036487" cy="513610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A8DF1-A609-4311-A60B-2D81B93C8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0" r="25373"/>
          <a:stretch/>
        </p:blipFill>
        <p:spPr>
          <a:xfrm rot="5400000">
            <a:off x="-262013" y="1050905"/>
            <a:ext cx="6199397" cy="475618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544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B2AB7-7FB0-4A28-9219-D5A075CA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3387"/>
            <a:ext cx="8761413" cy="1326777"/>
          </a:xfrm>
        </p:spPr>
        <p:txBody>
          <a:bodyPr/>
          <a:lstStyle/>
          <a:p>
            <a:pPr algn="ctr"/>
            <a:r>
              <a:rPr lang="fr-FR" dirty="0"/>
              <a:t>Quelles observables des progrès des élèves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7C63B-3A06-4A2B-A7DB-9080C578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8" y="3105524"/>
            <a:ext cx="10908878" cy="2517354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Mais aussi lorsque certains élèves me voyant écrire me demandent ce que j’écris.</a:t>
            </a:r>
          </a:p>
          <a:p>
            <a:pPr algn="just"/>
            <a:r>
              <a:rPr lang="fr-FR" sz="2400" dirty="0"/>
              <a:t>Ou lorsqu’ils </a:t>
            </a:r>
            <a:r>
              <a:rPr lang="fr-FR" sz="2400"/>
              <a:t>me demandent </a:t>
            </a:r>
            <a:r>
              <a:rPr lang="fr-FR" sz="2400" dirty="0"/>
              <a:t>ce qu’il y a écrit ici en pointant des lettres sur leurs pulls, leurs sacs … Quelques fois sur les livres de la classe.</a:t>
            </a:r>
          </a:p>
        </p:txBody>
      </p:sp>
    </p:spTree>
    <p:extLst>
      <p:ext uri="{BB962C8B-B14F-4D97-AF65-F5344CB8AC3E}">
        <p14:creationId xmlns:p14="http://schemas.microsoft.com/office/powerpoint/2010/main" val="369429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23526F-AFD2-4AF1-A000-D7653C249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 intentions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F56EF1-284A-4FD1-9158-D827B1BC5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653553"/>
            <a:ext cx="10285863" cy="3926541"/>
          </a:xfrm>
        </p:spPr>
        <p:txBody>
          <a:bodyPr>
            <a:normAutofit/>
          </a:bodyPr>
          <a:lstStyle/>
          <a:p>
            <a:r>
              <a:rPr lang="fr-FR" sz="2000" dirty="0"/>
              <a:t>Permettre aux élèves de comprendre que les signes écrits qu’ils voient correspondent à du langage :</a:t>
            </a:r>
          </a:p>
          <a:p>
            <a:pPr lvl="2"/>
            <a:r>
              <a:rPr lang="fr-FR" sz="1600" dirty="0"/>
              <a:t>L’écrit donne l’accès à la parole de quelqu’un.</a:t>
            </a:r>
          </a:p>
          <a:p>
            <a:pPr lvl="2"/>
            <a:r>
              <a:rPr lang="fr-FR" sz="1600" dirty="0"/>
              <a:t>L’écrit permet de s’adresser à quelqu’un qui est absent ou de garder pour soi une trace.</a:t>
            </a:r>
          </a:p>
          <a:p>
            <a:r>
              <a:rPr lang="fr-FR" sz="2000" dirty="0"/>
              <a:t>Produire des écrits, en découvrir le fonctionnement :</a:t>
            </a:r>
          </a:p>
          <a:p>
            <a:pPr lvl="2"/>
            <a:r>
              <a:rPr lang="fr-FR" sz="1600" dirty="0"/>
              <a:t>Largement accompagné par l’aide de l’adulte</a:t>
            </a:r>
          </a:p>
          <a:p>
            <a:pPr lvl="3"/>
            <a:r>
              <a:rPr lang="fr-FR" sz="1400" dirty="0"/>
              <a:t>Enrôler les élèves dans l’activité.</a:t>
            </a:r>
          </a:p>
          <a:p>
            <a:pPr lvl="3"/>
            <a:r>
              <a:rPr lang="fr-FR" sz="1400" dirty="0"/>
              <a:t>Faire des liens entre les apprentissages, les séances, les outils.</a:t>
            </a:r>
          </a:p>
          <a:p>
            <a:pPr lvl="3"/>
            <a:r>
              <a:rPr lang="fr-FR" sz="1400" dirty="0"/>
              <a:t>Verbaliser l’enjeu de l’écrit produit.</a:t>
            </a:r>
          </a:p>
          <a:p>
            <a:pPr lvl="3"/>
            <a:r>
              <a:rPr lang="fr-FR" sz="1400" dirty="0"/>
              <a:t>Faire verbaliser, reformuler les élèves durant l’activité.</a:t>
            </a:r>
          </a:p>
        </p:txBody>
      </p:sp>
    </p:spTree>
    <p:extLst>
      <p:ext uri="{BB962C8B-B14F-4D97-AF65-F5344CB8AC3E}">
        <p14:creationId xmlns:p14="http://schemas.microsoft.com/office/powerpoint/2010/main" val="355632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E982A-1307-437F-88A8-1E8DBFACE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98" y="578826"/>
            <a:ext cx="10132526" cy="1362635"/>
          </a:xfrm>
        </p:spPr>
        <p:txBody>
          <a:bodyPr/>
          <a:lstStyle/>
          <a:p>
            <a:pPr algn="ctr"/>
            <a:r>
              <a:rPr lang="fr-FR" sz="3200" dirty="0"/>
              <a:t>Donner du sens aux écrits : différencier les lettres des signes, connaître leurs noms, leurs formes, leurs sons.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261C35-4608-4665-B968-39A2E2A7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89" y="2657288"/>
            <a:ext cx="11136573" cy="3416300"/>
          </a:xfrm>
        </p:spPr>
        <p:txBody>
          <a:bodyPr>
            <a:normAutofit/>
          </a:bodyPr>
          <a:lstStyle/>
          <a:p>
            <a:r>
              <a:rPr lang="fr-FR" sz="2800" dirty="0"/>
              <a:t>J’utilise les prénoms des élèves car c‘est un écrit qui fait sens pour eux dès le mois de septembre.</a:t>
            </a:r>
          </a:p>
          <a:p>
            <a:r>
              <a:rPr lang="fr-FR" sz="2800" dirty="0"/>
              <a:t>Plusieurs moments de la journée : accueil, regroupement et ateliers.</a:t>
            </a:r>
          </a:p>
          <a:p>
            <a:r>
              <a:rPr lang="fr-FR" sz="2800" dirty="0"/>
              <a:t>De manière progressive.</a:t>
            </a:r>
          </a:p>
        </p:txBody>
      </p:sp>
    </p:spTree>
    <p:extLst>
      <p:ext uri="{BB962C8B-B14F-4D97-AF65-F5344CB8AC3E}">
        <p14:creationId xmlns:p14="http://schemas.microsoft.com/office/powerpoint/2010/main" val="145757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B00BE-175C-446A-9319-A1E9F385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/>
              <a:t>En septembre, octobre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582DBB-8032-46EE-95F8-C085C01F0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4" y="2603499"/>
            <a:ext cx="11259135" cy="3474571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L’appel et son étiquette prénom pour marquer sa présence : une progressivité dans la consigne donnée aux élèves :</a:t>
            </a:r>
          </a:p>
          <a:p>
            <a:pPr lvl="1" algn="just"/>
            <a:r>
              <a:rPr lang="fr-FR" sz="2000" b="1" i="1" dirty="0"/>
              <a:t>Retrouve ta photo</a:t>
            </a:r>
            <a:r>
              <a:rPr lang="fr-FR" sz="2000" dirty="0"/>
              <a:t>. «  Oui tu as raison, c’est bien toi sur la photo. Tu peux placer ton étiquette avec les élèves présents aujourd’hui. »</a:t>
            </a:r>
          </a:p>
          <a:p>
            <a:pPr lvl="1" algn="just"/>
            <a:r>
              <a:rPr lang="fr-FR" sz="2000" b="1" i="1" dirty="0"/>
              <a:t>Retrouve ton prénom</a:t>
            </a:r>
            <a:r>
              <a:rPr lang="fr-FR" sz="2000" dirty="0"/>
              <a:t>. J’attire leur attention sur la forme écrite du prénom. « Oui tu as raison, c’est bien ton prénom. C’est écrit ici ! MALAMINE, accompagné du geste de gauche à  droite. »</a:t>
            </a:r>
          </a:p>
          <a:p>
            <a:pPr lvl="1" algn="just"/>
            <a:r>
              <a:rPr lang="fr-FR" sz="2000" b="1" dirty="0"/>
              <a:t>Retrouve ton prénom, qu’y a-t-il écrit ? </a:t>
            </a:r>
            <a:r>
              <a:rPr lang="fr-FR" sz="2000" dirty="0"/>
              <a:t>Je pointe l’écriture du prénom.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16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9693B-B323-4122-B513-0BCFC2053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/>
              <a:t>En novembre, décembre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D30E4B-FE2E-45D8-87DB-F1F8BD47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81" y="2603500"/>
            <a:ext cx="11087601" cy="3416300"/>
          </a:xfrm>
        </p:spPr>
        <p:txBody>
          <a:bodyPr/>
          <a:lstStyle/>
          <a:p>
            <a:pPr algn="just"/>
            <a:r>
              <a:rPr lang="fr-FR" sz="2000" dirty="0"/>
              <a:t>Nouveau support, les étiquettes prénoms recto/verso : au recto le prénom en capital d’imprimerie et au verso la photo de l’élève.</a:t>
            </a:r>
          </a:p>
          <a:p>
            <a:pPr algn="just"/>
            <a:r>
              <a:rPr lang="fr-FR" sz="2000" dirty="0"/>
              <a:t>« Retrouve ton prénom et vérifie avec la photo ». J’invite les élèves à m’expliquer comment ils ont choisi leur étiquette avant de vérifier.</a:t>
            </a:r>
          </a:p>
          <a:p>
            <a:pPr lvl="1" algn="just"/>
            <a:r>
              <a:rPr lang="fr-FR" sz="1800" dirty="0"/>
              <a:t>« Je retourne toutes les étiquettes sans regarder l’écriture du prénom, jusqu’à ce que je retrouve ma photo ». Pour ces élèves, en atelier, je réduis le nombre d’étiquettes à 6 et je limite à 3 le nombre d’étiquettes qu’ils peuvent retourner. La question étant comment peux-tu reconnaître ton prénom, quels indices as-tu pour le différencier des autres ?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83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0BFFB-0433-47B0-9242-6CB8CBD9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800" dirty="0"/>
              <a:t>En janvier, février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AD7F48-72CA-439D-A33B-F23F3ABD6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535022" cy="34163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Nouveau support différencié les initiales sont en rouge certaines étiquettes sont encore recto/verso.</a:t>
            </a:r>
          </a:p>
          <a:p>
            <a:r>
              <a:rPr lang="fr-FR" dirty="0"/>
              <a:t>Autre support : un tableau avec autant de colonnes que d’initiales des prénoms de la classe.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Retrouve ton prénom et place l’étiquette dans la bonne colonne en regardant la lettre rouge.</a:t>
            </a:r>
          </a:p>
          <a:p>
            <a:r>
              <a:rPr lang="fr-FR" dirty="0"/>
              <a:t>Retrouve ton prénom et place l’étiquette dans la bonne colonne en regardant l’initiale de ton prénom.</a:t>
            </a:r>
          </a:p>
          <a:p>
            <a:r>
              <a:rPr lang="fr-FR" dirty="0"/>
              <a:t>Retrouve ton prénom et range l’étiquette dans le tableau.</a:t>
            </a:r>
          </a:p>
        </p:txBody>
      </p:sp>
    </p:spTree>
    <p:extLst>
      <p:ext uri="{BB962C8B-B14F-4D97-AF65-F5344CB8AC3E}">
        <p14:creationId xmlns:p14="http://schemas.microsoft.com/office/powerpoint/2010/main" val="370693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D6190-0EA4-41EA-B932-DCFDE997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800" dirty="0"/>
              <a:t>Le reste de l’année…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2F415-9251-4677-8D2B-C43215F9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22" y="2603500"/>
            <a:ext cx="10727141" cy="3416300"/>
          </a:xfrm>
        </p:spPr>
        <p:txBody>
          <a:bodyPr>
            <a:normAutofit/>
          </a:bodyPr>
          <a:lstStyle/>
          <a:p>
            <a:r>
              <a:rPr lang="fr-FR" sz="2800" dirty="0"/>
              <a:t>Avec les mêmes supports, </a:t>
            </a:r>
          </a:p>
          <a:p>
            <a:pPr algn="just"/>
            <a:r>
              <a:rPr lang="fr-FR" sz="2800" dirty="0"/>
              <a:t>Reconnaître, épeler son prénom et le prénom de ses camarades.</a:t>
            </a:r>
          </a:p>
        </p:txBody>
      </p:sp>
    </p:spTree>
    <p:extLst>
      <p:ext uri="{BB962C8B-B14F-4D97-AF65-F5344CB8AC3E}">
        <p14:creationId xmlns:p14="http://schemas.microsoft.com/office/powerpoint/2010/main" val="256573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126B94-4EDA-47A5-8ADA-D0428E85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8867"/>
            <a:ext cx="9100670" cy="1016497"/>
          </a:xfrm>
        </p:spPr>
        <p:txBody>
          <a:bodyPr/>
          <a:lstStyle/>
          <a:p>
            <a:pPr algn="ctr"/>
            <a:r>
              <a:rPr lang="fr-FR" dirty="0"/>
              <a:t>Activités complémentaires au rituel de l’accueil : le regroupement.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8AD288-8F9A-48F5-9B7D-0DB3F75D0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44911"/>
            <a:ext cx="10535022" cy="3416300"/>
          </a:xfrm>
        </p:spPr>
        <p:txBody>
          <a:bodyPr/>
          <a:lstStyle/>
          <a:p>
            <a:r>
              <a:rPr lang="fr-FR" dirty="0"/>
              <a:t>Au regroupement qui suit l’accueil : avec la même progressivité que pour les étiquettes des présents, je demande aux élèves de trouver le prénom des élèves absents.</a:t>
            </a:r>
          </a:p>
          <a:p>
            <a:r>
              <a:rPr lang="fr-FR" dirty="0"/>
              <a:t>A partir de leur photo tout d’abord puis avec les cartes recto/verso retrouver le prénom en s’aidant des lettres :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CB52F6-7562-48D7-BC24-6E6EFC1B6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2" r="32549"/>
          <a:stretch/>
        </p:blipFill>
        <p:spPr>
          <a:xfrm rot="5400000">
            <a:off x="1231873" y="4037826"/>
            <a:ext cx="2751229" cy="224365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905BF4-B16F-4685-BBDA-5F8A0D192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7" t="23299" r="41438" b="11689"/>
          <a:stretch/>
        </p:blipFill>
        <p:spPr>
          <a:xfrm rot="5400000">
            <a:off x="4258847" y="4082811"/>
            <a:ext cx="3172280" cy="186466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F4C12B-D055-4963-A387-63884CA485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41" r="20262"/>
          <a:stretch/>
        </p:blipFill>
        <p:spPr>
          <a:xfrm rot="5400000">
            <a:off x="7645043" y="3833315"/>
            <a:ext cx="3416301" cy="23636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043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B48F0-E951-436D-8672-7E6D60E9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06" y="394447"/>
            <a:ext cx="9538447" cy="1613647"/>
          </a:xfrm>
        </p:spPr>
        <p:txBody>
          <a:bodyPr/>
          <a:lstStyle/>
          <a:p>
            <a:pPr algn="ctr"/>
            <a:r>
              <a:rPr lang="fr-FR" dirty="0"/>
              <a:t>Activités complémentaires au rituel de l’accueil : les ateliers en groupes restreints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DF60A-DE63-4517-9EBA-507985EF3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06" y="2650105"/>
            <a:ext cx="10458644" cy="3416300"/>
          </a:xfrm>
        </p:spPr>
        <p:txBody>
          <a:bodyPr/>
          <a:lstStyle/>
          <a:p>
            <a:r>
              <a:rPr lang="fr-FR" dirty="0"/>
              <a:t>Novembre, décembre : les activités de tri lettres et dessins puis lettres et signes.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77F5C8-8D4E-4AE0-A69A-4A8F0F9DE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2222" r="20588" b="5752"/>
          <a:stretch/>
        </p:blipFill>
        <p:spPr>
          <a:xfrm>
            <a:off x="998250" y="3429000"/>
            <a:ext cx="3824762" cy="263740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64C292-EB77-4C18-93CB-B89479DAD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3" r="22353"/>
          <a:stretch/>
        </p:blipFill>
        <p:spPr>
          <a:xfrm rot="5400000">
            <a:off x="5270946" y="3228380"/>
            <a:ext cx="2994068" cy="303864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8D9BF7-B386-4DAF-8F5F-D143883E8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05" r="19477"/>
          <a:stretch/>
        </p:blipFill>
        <p:spPr>
          <a:xfrm rot="5400000">
            <a:off x="8754034" y="3145827"/>
            <a:ext cx="3039038" cy="315878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0892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TM02900722[[fn=Salle Ion]]</Template>
  <TotalTime>372</TotalTime>
  <Words>1068</Words>
  <Application>Microsoft Macintosh PowerPoint</Application>
  <PresentationFormat>Grand écran</PresentationFormat>
  <Paragraphs>81</Paragraphs>
  <Slides>15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Salle d’ions</vt:lpstr>
      <vt:lpstr>Témoignage : Entrée dans la lecture et l’écriture en PS, cycle 1</vt:lpstr>
      <vt:lpstr>Mes intentions</vt:lpstr>
      <vt:lpstr>Donner du sens aux écrits : différencier les lettres des signes, connaître leurs noms, leurs formes, leurs sons.</vt:lpstr>
      <vt:lpstr>En septembre, octobre</vt:lpstr>
      <vt:lpstr>En novembre, décembre</vt:lpstr>
      <vt:lpstr>En janvier, février</vt:lpstr>
      <vt:lpstr>Le reste de l’année…</vt:lpstr>
      <vt:lpstr>Activités complémentaires au rituel de l’accueil : le regroupement.</vt:lpstr>
      <vt:lpstr>Activités complémentaires au rituel de l’accueil : les ateliers en groupes restreints</vt:lpstr>
      <vt:lpstr>Présentation PowerPoint</vt:lpstr>
      <vt:lpstr>Quelles observables des progrès des élèves ?</vt:lpstr>
      <vt:lpstr>Présentation PowerPoint</vt:lpstr>
      <vt:lpstr>Quelles observables des progrès des élèves ?</vt:lpstr>
      <vt:lpstr>Présentation PowerPoint</vt:lpstr>
      <vt:lpstr>Quelles observables des progrès des élèves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Témoignage : Entrée dans la lecture et l’écriture en PS, cycle 1</dc:title>
  <dc:creator>Dominique Guyot-Langenfeld</dc:creator>
  <cp:lastModifiedBy>Viviane Youx</cp:lastModifiedBy>
  <cp:revision>40</cp:revision>
  <dcterms:created xsi:type="dcterms:W3CDTF">2021-12-12T10:29:35Z</dcterms:created>
  <dcterms:modified xsi:type="dcterms:W3CDTF">2021-12-16T17:33:28Z</dcterms:modified>
</cp:coreProperties>
</file>