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0F8"/>
          </a:solidFill>
        </a:fill>
      </a:tcStyle>
    </a:wholeTbl>
    <a:band2H>
      <a:tcTxStyle/>
      <a:tcStyle>
        <a:tcBdr/>
        <a:fill>
          <a:solidFill>
            <a:srgbClr val="E7F0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9D0"/>
          </a:solidFill>
        </a:fill>
      </a:tcStyle>
    </a:wholeTbl>
    <a:band2H>
      <a:tcTxStyle/>
      <a:tcStyle>
        <a:tcBdr/>
        <a:fill>
          <a:solidFill>
            <a:srgbClr val="EDF4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D1EE"/>
          </a:solidFill>
        </a:fill>
      </a:tcStyle>
    </a:wholeTbl>
    <a:band2H>
      <a:tcTxStyle/>
      <a:tcStyle>
        <a:tcBdr/>
        <a:fill>
          <a:solidFill>
            <a:srgbClr val="F0E9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 varScale="1">
        <p:scale>
          <a:sx n="91" d="100"/>
          <a:sy n="91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Tw Cen MT"/>
      </a:defRPr>
    </a:lvl1pPr>
    <a:lvl2pPr indent="228600" defTabSz="457200" latinLnBrk="0">
      <a:defRPr sz="1200">
        <a:latin typeface="+mj-lt"/>
        <a:ea typeface="+mj-ea"/>
        <a:cs typeface="+mj-cs"/>
        <a:sym typeface="Tw Cen MT"/>
      </a:defRPr>
    </a:lvl2pPr>
    <a:lvl3pPr indent="457200" defTabSz="457200" latinLnBrk="0">
      <a:defRPr sz="1200">
        <a:latin typeface="+mj-lt"/>
        <a:ea typeface="+mj-ea"/>
        <a:cs typeface="+mj-cs"/>
        <a:sym typeface="Tw Cen MT"/>
      </a:defRPr>
    </a:lvl3pPr>
    <a:lvl4pPr indent="685800" defTabSz="457200" latinLnBrk="0">
      <a:defRPr sz="1200">
        <a:latin typeface="+mj-lt"/>
        <a:ea typeface="+mj-ea"/>
        <a:cs typeface="+mj-cs"/>
        <a:sym typeface="Tw Cen MT"/>
      </a:defRPr>
    </a:lvl4pPr>
    <a:lvl5pPr indent="914400" defTabSz="457200" latinLnBrk="0">
      <a:defRPr sz="1200">
        <a:latin typeface="+mj-lt"/>
        <a:ea typeface="+mj-ea"/>
        <a:cs typeface="+mj-cs"/>
        <a:sym typeface="Tw Cen MT"/>
      </a:defRPr>
    </a:lvl5pPr>
    <a:lvl6pPr indent="1143000" defTabSz="457200" latinLnBrk="0">
      <a:defRPr sz="1200">
        <a:latin typeface="+mj-lt"/>
        <a:ea typeface="+mj-ea"/>
        <a:cs typeface="+mj-cs"/>
        <a:sym typeface="Tw Cen MT"/>
      </a:defRPr>
    </a:lvl6pPr>
    <a:lvl7pPr indent="1371600" defTabSz="457200" latinLnBrk="0">
      <a:defRPr sz="1200">
        <a:latin typeface="+mj-lt"/>
        <a:ea typeface="+mj-ea"/>
        <a:cs typeface="+mj-cs"/>
        <a:sym typeface="Tw Cen MT"/>
      </a:defRPr>
    </a:lvl7pPr>
    <a:lvl8pPr indent="1600200" defTabSz="457200" latinLnBrk="0">
      <a:defRPr sz="1200">
        <a:latin typeface="+mj-lt"/>
        <a:ea typeface="+mj-ea"/>
        <a:cs typeface="+mj-cs"/>
        <a:sym typeface="Tw Cen MT"/>
      </a:defRPr>
    </a:lvl8pPr>
    <a:lvl9pPr indent="1828800" defTabSz="457200" latinLnBrk="0">
      <a:defRPr sz="1200">
        <a:latin typeface="+mj-lt"/>
        <a:ea typeface="+mj-ea"/>
        <a:cs typeface="+mj-cs"/>
        <a:sym typeface="Tw Cen MT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12192004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e du titre"/>
          <p:cNvSpPr txBox="1">
            <a:spLocks noGrp="1"/>
          </p:cNvSpPr>
          <p:nvPr>
            <p:ph type="title"/>
          </p:nvPr>
        </p:nvSpPr>
        <p:spPr>
          <a:xfrm>
            <a:off x="1751009" y="1300785"/>
            <a:ext cx="8689980" cy="2509213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Texte du titre</a:t>
            </a:r>
          </a:p>
        </p:txBody>
      </p:sp>
      <p:sp>
        <p:nvSpPr>
          <p:cNvPr id="1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51009" y="3886200"/>
            <a:ext cx="8689980" cy="13716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200">
                <a:solidFill>
                  <a:srgbClr val="808080"/>
                </a:solidFill>
              </a:defRPr>
            </a:lvl1pPr>
            <a:lvl2pPr marL="0" indent="0" algn="ctr">
              <a:buClrTx/>
              <a:buSzTx/>
              <a:buFontTx/>
              <a:buNone/>
              <a:defRPr sz="2200">
                <a:solidFill>
                  <a:srgbClr val="808080"/>
                </a:solidFill>
              </a:defRPr>
            </a:lvl2pPr>
            <a:lvl3pPr marL="0" indent="0" algn="ctr">
              <a:buClrTx/>
              <a:buSzTx/>
              <a:buFontTx/>
              <a:buNone/>
              <a:defRPr sz="2200">
                <a:solidFill>
                  <a:srgbClr val="808080"/>
                </a:solidFill>
              </a:defRPr>
            </a:lvl3pPr>
            <a:lvl4pPr marL="0" indent="0" algn="ctr">
              <a:buClrTx/>
              <a:buSzTx/>
              <a:buFontTx/>
              <a:buNone/>
              <a:defRPr sz="2200">
                <a:solidFill>
                  <a:srgbClr val="808080"/>
                </a:solidFill>
              </a:defRPr>
            </a:lvl4pPr>
            <a:lvl5pPr marL="0" indent="0" algn="ctr">
              <a:buClrTx/>
              <a:buSzTx/>
              <a:buFontTx/>
              <a:buNone/>
              <a:defRPr sz="2200">
                <a:solidFill>
                  <a:srgbClr val="808080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e du titre"/>
          <p:cNvSpPr txBox="1">
            <a:spLocks noGrp="1"/>
          </p:cNvSpPr>
          <p:nvPr>
            <p:ph type="title"/>
          </p:nvPr>
        </p:nvSpPr>
        <p:spPr>
          <a:xfrm>
            <a:off x="913794" y="4289373"/>
            <a:ext cx="10364432" cy="8116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9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184742" y="698261"/>
            <a:ext cx="9822536" cy="3214136"/>
          </a:xfrm>
          <a:prstGeom prst="rect">
            <a:avLst/>
          </a:prstGeom>
          <a:ln w="82550" cap="sq">
            <a:solidFill>
              <a:srgbClr val="EAEAEA"/>
            </a:solidFill>
            <a:miter lim="800000"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13773" y="5108728"/>
            <a:ext cx="10364453" cy="68247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 du titre"/>
          <p:cNvSpPr txBox="1">
            <a:spLocks noGrp="1"/>
          </p:cNvSpPr>
          <p:nvPr>
            <p:ph type="title"/>
          </p:nvPr>
        </p:nvSpPr>
        <p:spPr>
          <a:xfrm>
            <a:off x="913773" y="609598"/>
            <a:ext cx="10364453" cy="342724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10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13775" y="4204820"/>
            <a:ext cx="10364452" cy="1586383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e du titre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4" cy="299290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11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20644" y="3610030"/>
            <a:ext cx="8752300" cy="59479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/>
            </a:lvl1pPr>
            <a:lvl2pPr marL="0" indent="0">
              <a:buClrTx/>
              <a:buSzTx/>
              <a:buFontTx/>
              <a:buNone/>
              <a:defRPr sz="1400"/>
            </a:lvl2pPr>
            <a:lvl3pPr marL="0" indent="0">
              <a:buClrTx/>
              <a:buSzTx/>
              <a:buFontTx/>
              <a:buNone/>
              <a:defRPr sz="1400"/>
            </a:lvl3pPr>
            <a:lvl4pPr marL="0" indent="0">
              <a:buClrTx/>
              <a:buSzTx/>
              <a:buFontTx/>
              <a:buNone/>
              <a:defRPr sz="1400"/>
            </a:lvl4pPr>
            <a:lvl5pPr marL="0" indent="0">
              <a:buClrTx/>
              <a:buSzTx/>
              <a:buFontTx/>
              <a:buNone/>
              <a:defRPr sz="1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3774" y="4372795"/>
            <a:ext cx="10364452" cy="142105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18" name="TextBox 12"/>
          <p:cNvSpPr txBox="1"/>
          <p:nvPr/>
        </p:nvSpPr>
        <p:spPr>
          <a:xfrm>
            <a:off x="1001487" y="448382"/>
            <a:ext cx="609603" cy="119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8000" cap="all">
                <a:latin typeface="+mj-lt"/>
                <a:ea typeface="+mj-ea"/>
                <a:cs typeface="+mj-cs"/>
                <a:sym typeface="Tw Cen MT"/>
              </a:defRPr>
            </a:lvl1pPr>
          </a:lstStyle>
          <a:p>
            <a:r>
              <a:t>“</a:t>
            </a:r>
          </a:p>
        </p:txBody>
      </p:sp>
      <p:sp>
        <p:nvSpPr>
          <p:cNvPr id="119" name="TextBox 13"/>
          <p:cNvSpPr txBox="1"/>
          <p:nvPr/>
        </p:nvSpPr>
        <p:spPr>
          <a:xfrm>
            <a:off x="10557557" y="2687795"/>
            <a:ext cx="609603" cy="119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0" cap="all">
                <a:latin typeface="+mj-lt"/>
                <a:ea typeface="+mj-ea"/>
                <a:cs typeface="+mj-cs"/>
                <a:sym typeface="Tw Cen MT"/>
              </a:defRPr>
            </a:lvl1pPr>
          </a:lstStyle>
          <a:p>
            <a:r>
              <a:t>”</a:t>
            </a:r>
          </a:p>
        </p:txBody>
      </p:sp>
      <p:sp>
        <p:nvSpPr>
          <p:cNvPr id="12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e du titre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12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13775" y="4662335"/>
            <a:ext cx="10364452" cy="1140647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2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e du titre"/>
          <p:cNvSpPr txBox="1">
            <a:spLocks noGrp="1"/>
          </p:cNvSpPr>
          <p:nvPr>
            <p:ph type="title"/>
          </p:nvPr>
        </p:nvSpPr>
        <p:spPr>
          <a:xfrm>
            <a:off x="913773" y="609600"/>
            <a:ext cx="10364453" cy="1605094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3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13773" y="2367090"/>
            <a:ext cx="3298979" cy="576265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5000"/>
              </a:lnSpc>
              <a:buClrTx/>
              <a:buSzTx/>
              <a:buFontTx/>
              <a:buNone/>
              <a:defRPr sz="2400"/>
            </a:lvl1pPr>
            <a:lvl2pPr marL="0" indent="0" algn="ctr">
              <a:lnSpc>
                <a:spcPct val="85000"/>
              </a:lnSpc>
              <a:buClrTx/>
              <a:buSzTx/>
              <a:buFontTx/>
              <a:buNone/>
              <a:defRPr sz="2400"/>
            </a:lvl2pPr>
            <a:lvl3pPr marL="0" indent="0" algn="ctr">
              <a:lnSpc>
                <a:spcPct val="85000"/>
              </a:lnSpc>
              <a:buClrTx/>
              <a:buSzTx/>
              <a:buFontTx/>
              <a:buNone/>
              <a:defRPr sz="2400"/>
            </a:lvl3pPr>
            <a:lvl4pPr marL="0" indent="0" algn="ctr">
              <a:lnSpc>
                <a:spcPct val="85000"/>
              </a:lnSpc>
              <a:buClrTx/>
              <a:buSzTx/>
              <a:buFontTx/>
              <a:buNone/>
              <a:defRPr sz="2400"/>
            </a:lvl4pPr>
            <a:lvl5pPr marL="0" indent="0" algn="ctr">
              <a:lnSpc>
                <a:spcPct val="85000"/>
              </a:lnSpc>
              <a:buClrTx/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3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3773" y="2943355"/>
            <a:ext cx="3298979" cy="2847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52389" y="2367090"/>
            <a:ext cx="3291524" cy="5762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40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441347" y="2943355"/>
            <a:ext cx="3303352" cy="2847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73297" y="2367090"/>
            <a:ext cx="3304929" cy="5762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4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973297" y="2943355"/>
            <a:ext cx="3304929" cy="2847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e du titre"/>
          <p:cNvSpPr txBox="1">
            <a:spLocks noGrp="1"/>
          </p:cNvSpPr>
          <p:nvPr>
            <p:ph type="title"/>
          </p:nvPr>
        </p:nvSpPr>
        <p:spPr>
          <a:xfrm>
            <a:off x="913773" y="610772"/>
            <a:ext cx="10364453" cy="1603922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5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13773" y="4204820"/>
            <a:ext cx="3296411" cy="576265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5000"/>
              </a:lnSpc>
              <a:buClrTx/>
              <a:buSzTx/>
              <a:buFontTx/>
              <a:buNone/>
              <a:defRPr sz="2200"/>
            </a:lvl1pPr>
            <a:lvl2pPr marL="0" indent="0" algn="ctr">
              <a:lnSpc>
                <a:spcPct val="85000"/>
              </a:lnSpc>
              <a:buClrTx/>
              <a:buSzTx/>
              <a:buFontTx/>
              <a:buNone/>
              <a:defRPr sz="2200"/>
            </a:lvl2pPr>
            <a:lvl3pPr marL="0" indent="0" algn="ctr">
              <a:lnSpc>
                <a:spcPct val="85000"/>
              </a:lnSpc>
              <a:buClrTx/>
              <a:buSzTx/>
              <a:buFontTx/>
              <a:buNone/>
              <a:defRPr sz="2200"/>
            </a:lvl3pPr>
            <a:lvl4pPr marL="0" indent="0" algn="ctr">
              <a:lnSpc>
                <a:spcPct val="85000"/>
              </a:lnSpc>
              <a:buClrTx/>
              <a:buSzTx/>
              <a:buFontTx/>
              <a:buNone/>
              <a:defRPr sz="2200"/>
            </a:lvl4pPr>
            <a:lvl5pPr marL="0" indent="0" algn="ctr">
              <a:lnSpc>
                <a:spcPct val="85000"/>
              </a:lnSpc>
              <a:buClrTx/>
              <a:buSzTx/>
              <a:buFontTx/>
              <a:buNone/>
              <a:defRPr sz="2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5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13773" y="2367090"/>
            <a:ext cx="3296411" cy="1524004"/>
          </a:xfrm>
          <a:prstGeom prst="rect">
            <a:avLst/>
          </a:prstGeom>
          <a:ln w="82550" cap="sq">
            <a:solidFill>
              <a:srgbClr val="EAEAEA"/>
            </a:solidFill>
            <a:miter lim="800000"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13773" y="4781081"/>
            <a:ext cx="3296411" cy="101011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42759" y="4204820"/>
            <a:ext cx="3301828" cy="5762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5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41347" y="2367090"/>
            <a:ext cx="3303352" cy="1524004"/>
          </a:xfrm>
          <a:prstGeom prst="rect">
            <a:avLst/>
          </a:prstGeom>
          <a:ln w="82550" cap="sq">
            <a:solidFill>
              <a:srgbClr val="EAEAEA"/>
            </a:solidFill>
            <a:miter lim="800000"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441347" y="4781079"/>
            <a:ext cx="3303352" cy="101011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973297" y="4204820"/>
            <a:ext cx="3300682" cy="5762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5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973297" y="2367090"/>
            <a:ext cx="3304929" cy="1524004"/>
          </a:xfrm>
          <a:prstGeom prst="rect">
            <a:avLst/>
          </a:prstGeom>
          <a:ln w="82550" cap="sq">
            <a:solidFill>
              <a:srgbClr val="EAEAEA"/>
            </a:solidFill>
            <a:miter lim="800000"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7973173" y="4781077"/>
            <a:ext cx="3305053" cy="101012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5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e du titre"/>
          <p:cNvSpPr txBox="1">
            <a:spLocks noGrp="1"/>
          </p:cNvSpPr>
          <p:nvPr>
            <p:ph type="title"/>
          </p:nvPr>
        </p:nvSpPr>
        <p:spPr>
          <a:xfrm>
            <a:off x="913773" y="828562"/>
            <a:ext cx="10351753" cy="2736820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Texte du titre</a:t>
            </a:r>
          </a:p>
        </p:txBody>
      </p:sp>
      <p:sp>
        <p:nvSpPr>
          <p:cNvPr id="3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13773" y="3657455"/>
            <a:ext cx="10351753" cy="1368186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  <a:lvl2pPr marL="0" indent="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2pPr>
            <a:lvl3pPr marL="0" indent="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3pPr>
            <a:lvl4pPr marL="0" indent="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4pPr>
            <a:lvl5pPr marL="0" indent="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13773" y="2367090"/>
            <a:ext cx="5106028" cy="342411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146327" y="2371018"/>
            <a:ext cx="4873477" cy="67999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5000"/>
              </a:lnSpc>
              <a:buClrTx/>
              <a:buSzTx/>
              <a:buFontTx/>
              <a:buNone/>
              <a:defRPr sz="2600"/>
            </a:lvl1pPr>
            <a:lvl2pPr marL="0" indent="0">
              <a:lnSpc>
                <a:spcPct val="85000"/>
              </a:lnSpc>
              <a:buClrTx/>
              <a:buSzTx/>
              <a:buFontTx/>
              <a:buNone/>
              <a:defRPr sz="2600"/>
            </a:lvl2pPr>
            <a:lvl3pPr marL="0" indent="0">
              <a:lnSpc>
                <a:spcPct val="85000"/>
              </a:lnSpc>
              <a:buClrTx/>
              <a:buSzTx/>
              <a:buFontTx/>
              <a:buNone/>
              <a:defRPr sz="2600"/>
            </a:lvl3pPr>
            <a:lvl4pPr marL="0" indent="0">
              <a:lnSpc>
                <a:spcPct val="85000"/>
              </a:lnSpc>
              <a:buClrTx/>
              <a:buSzTx/>
              <a:buFontTx/>
              <a:buNone/>
              <a:defRPr sz="2600"/>
            </a:lvl4pPr>
            <a:lvl5pPr marL="0" indent="0">
              <a:lnSpc>
                <a:spcPct val="85000"/>
              </a:lnSpc>
              <a:buClrTx/>
              <a:buSzTx/>
              <a:buFont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96423" y="2371018"/>
            <a:ext cx="4881807" cy="67999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e du titre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9" cy="202325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7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078062" y="609600"/>
            <a:ext cx="6200166" cy="5181599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3772" y="2632852"/>
            <a:ext cx="3935693" cy="315835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e du titre"/>
          <p:cNvSpPr txBox="1">
            <a:spLocks noGrp="1"/>
          </p:cNvSpPr>
          <p:nvPr>
            <p:ph type="title"/>
          </p:nvPr>
        </p:nvSpPr>
        <p:spPr>
          <a:xfrm>
            <a:off x="913773" y="609600"/>
            <a:ext cx="5934972" cy="202325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8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424803" y="609601"/>
            <a:ext cx="3255361" cy="5181602"/>
          </a:xfrm>
          <a:prstGeom prst="rect">
            <a:avLst/>
          </a:prstGeom>
          <a:ln w="82550" cap="sq">
            <a:solidFill>
              <a:srgbClr val="EAEAEA"/>
            </a:solidFill>
            <a:miter lim="800000"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13794" y="2632852"/>
            <a:ext cx="5934951" cy="315834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8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4FF6C">
                <a:alpha val="20000"/>
              </a:srgbClr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3"/>
            <a:ext cx="12192004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e du titre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5" name="Texte niveau 1…"/>
          <p:cNvSpPr txBox="1">
            <a:spLocks noGrp="1"/>
          </p:cNvSpPr>
          <p:nvPr>
            <p:ph type="body" idx="1"/>
          </p:nvPr>
        </p:nvSpPr>
        <p:spPr>
          <a:xfrm>
            <a:off x="913773" y="2367090"/>
            <a:ext cx="10363828" cy="3424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33945" y="5950269"/>
            <a:ext cx="244283" cy="2311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Tw Cen M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9pPr>
    </p:titleStyle>
    <p:bodyStyle>
      <a:lvl1pPr marL="228600" marR="0" indent="-2286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1pPr>
      <a:lvl2pPr marL="711200" marR="0" indent="-254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2pPr>
      <a:lvl3pPr marL="1200150" marR="0" indent="-28575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3pPr>
      <a:lvl4pPr marL="1698169" marR="0" indent="-326569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4pPr>
      <a:lvl5pPr marL="2155369" marR="0" indent="-326569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5pPr>
      <a:lvl6pPr marL="2612569" marR="0" indent="-326569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6pPr>
      <a:lvl7pPr marL="3069769" marR="0" indent="-326569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7pPr>
      <a:lvl8pPr marL="3526971" marR="0" indent="-326569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8pPr>
      <a:lvl9pPr marL="3984171" marR="0" indent="-326571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all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vivianeyoux@gmail.com" TargetMode="External"/><Relationship Id="rId2" Type="http://schemas.openxmlformats.org/officeDocument/2006/relationships/hyperlink" Target="http://cflm.fipf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mailto:frederic.miquel@ac-montpellier.fr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CC4EC295-7B3A-47B2-953F-7E5B5011F8CA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pic>
        <p:nvPicPr>
          <p:cNvPr id="170" name="Image 4" descr="Image 4"/>
          <p:cNvPicPr>
            <a:picLocks noChangeAspect="1"/>
          </p:cNvPicPr>
          <p:nvPr/>
        </p:nvPicPr>
        <p:blipFill>
          <a:blip r:embed="rId5"/>
          <a:srcRect r="2"/>
          <a:stretch>
            <a:fillRect/>
          </a:stretch>
        </p:blipFill>
        <p:spPr>
          <a:xfrm>
            <a:off x="745993" y="2280492"/>
            <a:ext cx="5349876" cy="3945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4" y="0"/>
                </a:moveTo>
                <a:cubicBezTo>
                  <a:pt x="378" y="0"/>
                  <a:pt x="0" y="513"/>
                  <a:pt x="0" y="1145"/>
                </a:cubicBezTo>
                <a:lnTo>
                  <a:pt x="0" y="20455"/>
                </a:lnTo>
                <a:cubicBezTo>
                  <a:pt x="0" y="21087"/>
                  <a:pt x="378" y="21600"/>
                  <a:pt x="844" y="21600"/>
                </a:cubicBezTo>
                <a:lnTo>
                  <a:pt x="20756" y="21600"/>
                </a:lnTo>
                <a:cubicBezTo>
                  <a:pt x="21222" y="21600"/>
                  <a:pt x="21600" y="21087"/>
                  <a:pt x="21600" y="20455"/>
                </a:cubicBezTo>
                <a:lnTo>
                  <a:pt x="21600" y="1145"/>
                </a:lnTo>
                <a:cubicBezTo>
                  <a:pt x="21600" y="513"/>
                  <a:pt x="21222" y="0"/>
                  <a:pt x="20756" y="0"/>
                </a:cubicBezTo>
                <a:lnTo>
                  <a:pt x="844" y="0"/>
                </a:lnTo>
                <a:close/>
              </a:path>
            </a:pathLst>
          </a:custGeom>
          <a:ln w="82550" cap="sq">
            <a:solidFill>
              <a:srgbClr val="EAEAEA"/>
            </a:solidFill>
            <a:miter/>
          </a:ln>
        </p:spPr>
      </p:pic>
      <p:pic>
        <p:nvPicPr>
          <p:cNvPr id="171" name="Picture 11" descr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</p:spPr>
        <p:txBody>
          <a:bodyPr/>
          <a:lstStyle/>
          <a:p>
            <a:pPr algn="l">
              <a:defRPr sz="5400"/>
            </a:pPr>
            <a:r>
              <a:t>  </a:t>
            </a:r>
            <a:r>
              <a:rPr b="1"/>
              <a:t>ATHènes 2019</a:t>
            </a:r>
          </a:p>
        </p:txBody>
      </p:sp>
      <p:sp>
        <p:nvSpPr>
          <p:cNvPr id="173" name="Espace réservé du contenu 2"/>
          <p:cNvSpPr txBox="1">
            <a:spLocks noGrp="1"/>
          </p:cNvSpPr>
          <p:nvPr>
            <p:ph type="body" sz="quarter" idx="1"/>
          </p:nvPr>
        </p:nvSpPr>
        <p:spPr>
          <a:xfrm>
            <a:off x="6846275" y="2637689"/>
            <a:ext cx="4905460" cy="3130065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96000"/>
              </a:lnSpc>
              <a:buSzTx/>
              <a:buNone/>
              <a:defRPr sz="2700" b="1"/>
            </a:pPr>
            <a:r>
              <a:t>La 5</a:t>
            </a:r>
            <a:r>
              <a:rPr baseline="30000"/>
              <a:t>ème</a:t>
            </a:r>
            <a:r>
              <a:t> édition du concours mondial florilège-FIPF </a:t>
            </a:r>
            <a:endParaRPr sz="1500"/>
          </a:p>
          <a:p>
            <a:pPr marL="0" indent="0" algn="ctr">
              <a:lnSpc>
                <a:spcPct val="96000"/>
              </a:lnSpc>
              <a:buSzTx/>
              <a:buNone/>
              <a:defRPr sz="2700" b="1"/>
            </a:pPr>
            <a:r>
              <a:t>est lancée À L’OCCASION du 3</a:t>
            </a:r>
            <a:r>
              <a:rPr baseline="30000"/>
              <a:t>ème</a:t>
            </a:r>
            <a:r>
              <a:t> Congrès européen des professeurs de français</a:t>
            </a:r>
          </a:p>
        </p:txBody>
      </p:sp>
      <p:pic>
        <p:nvPicPr>
          <p:cNvPr id="174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2265" y="314325"/>
            <a:ext cx="3381379" cy="1504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890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16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995729"/>
          </a:xfrm>
          <a:prstGeom prst="rect">
            <a:avLst/>
          </a:prstGeom>
        </p:spPr>
        <p:txBody>
          <a:bodyPr/>
          <a:lstStyle/>
          <a:p>
            <a:pPr>
              <a:defRPr sz="4300" b="1"/>
            </a:pPr>
            <a:r>
              <a:t>deux catégories </a:t>
            </a:r>
            <a:br/>
            <a:r>
              <a:t>pour inscrire sa classe </a:t>
            </a:r>
            <a:br/>
            <a:endParaRPr/>
          </a:p>
        </p:txBody>
      </p:sp>
      <p:sp>
        <p:nvSpPr>
          <p:cNvPr id="216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913773" y="2203936"/>
            <a:ext cx="10363828" cy="2508744"/>
          </a:xfrm>
          <a:prstGeom prst="rect">
            <a:avLst/>
          </a:prstGeom>
        </p:spPr>
        <p:txBody>
          <a:bodyPr/>
          <a:lstStyle/>
          <a:p>
            <a:pPr algn="ctr">
              <a:buFont typeface="Tw Cen MT"/>
              <a:buChar char="➢"/>
              <a:defRPr sz="3600" b="1"/>
            </a:pPr>
            <a:r>
              <a:t> Les pays de la CFLM (Commission du français langue maternelle de la FIPF)</a:t>
            </a:r>
          </a:p>
          <a:p>
            <a:pPr algn="ctr">
              <a:buFont typeface="Tw Cen MT"/>
              <a:buChar char="➢"/>
              <a:defRPr sz="3600" b="1"/>
            </a:pPr>
            <a:r>
              <a:t> Les AUTRES pays du monde (Hors CFLM)</a:t>
            </a:r>
          </a:p>
        </p:txBody>
      </p:sp>
      <p:pic>
        <p:nvPicPr>
          <p:cNvPr id="21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37" y="4615808"/>
            <a:ext cx="3276113" cy="2015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856">
        <p:circle/>
      </p:transition>
    </mc:Choice>
    <mc:Fallback xmlns="">
      <p:transition spd="slow" advClick="0" advTm="9856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</p:spPr>
        <p:txBody>
          <a:bodyPr/>
          <a:lstStyle>
            <a:lvl1pPr>
              <a:defRPr sz="4900" b="1"/>
            </a:lvl1pPr>
          </a:lstStyle>
          <a:p>
            <a:r>
              <a:t>Deux genres</a:t>
            </a:r>
          </a:p>
        </p:txBody>
      </p:sp>
      <p:sp>
        <p:nvSpPr>
          <p:cNvPr id="220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913773" y="2367090"/>
            <a:ext cx="10821029" cy="3424110"/>
          </a:xfrm>
          <a:prstGeom prst="rect">
            <a:avLst/>
          </a:prstGeom>
        </p:spPr>
        <p:txBody>
          <a:bodyPr/>
          <a:lstStyle/>
          <a:p>
            <a:pPr algn="ctr">
              <a:buFont typeface="Tw Cen MT"/>
              <a:buChar char="➢"/>
              <a:defRPr sz="4200" b="1"/>
            </a:pPr>
            <a:r>
              <a:t> Nouvelle</a:t>
            </a:r>
            <a:endParaRPr sz="4600"/>
          </a:p>
          <a:p>
            <a:pPr algn="ctr">
              <a:buFont typeface="Tw Cen MT"/>
              <a:buChar char="➢"/>
              <a:defRPr sz="4200" b="1"/>
            </a:pPr>
            <a:r>
              <a:t> Poésie</a:t>
            </a:r>
            <a:endParaRPr sz="1800"/>
          </a:p>
          <a:p>
            <a:pPr algn="ctr">
              <a:buFont typeface="Tw Cen MT"/>
              <a:buChar char="➢"/>
              <a:defRPr sz="1800"/>
            </a:pPr>
            <a:endParaRPr sz="1800"/>
          </a:p>
          <a:p>
            <a:pPr>
              <a:buFont typeface="Tw Cen MT"/>
              <a:buChar char="➢"/>
              <a:defRPr sz="3300" b="1"/>
            </a:pPr>
            <a:r>
              <a:t>Longueur limitée À 5000 signes (espaces compris)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339">
        <p:circle/>
      </p:transition>
    </mc:Choice>
    <mc:Fallback xmlns="">
      <p:transition spd="slow" advClick="0" advTm="8339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</p:spPr>
        <p:txBody>
          <a:bodyPr/>
          <a:lstStyle>
            <a:lvl1pPr>
              <a:defRPr sz="5400" b="1"/>
            </a:lvl1pPr>
          </a:lstStyle>
          <a:p>
            <a:r>
              <a:t>Des partenaires</a:t>
            </a:r>
          </a:p>
        </p:txBody>
      </p:sp>
      <p:sp>
        <p:nvSpPr>
          <p:cNvPr id="223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913149" y="1981200"/>
            <a:ext cx="10364452" cy="2455336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96000"/>
              </a:lnSpc>
              <a:buSzTx/>
              <a:buNone/>
              <a:defRPr sz="2500" b="1"/>
            </a:pPr>
            <a:r>
              <a:t>Des partenaires fidèles permettent d’offrir des lots aux lauréats : </a:t>
            </a:r>
            <a:r>
              <a:rPr i="1"/>
              <a:t>Accent français </a:t>
            </a:r>
            <a:r>
              <a:t>(stage de FLE à Montpellier) – </a:t>
            </a:r>
            <a:r>
              <a:rPr i="1"/>
              <a:t>Le français dans le monde </a:t>
            </a:r>
            <a:r>
              <a:t>(abonnements) – </a:t>
            </a:r>
            <a:r>
              <a:rPr i="1"/>
              <a:t>l’Académie de Montpellier </a:t>
            </a:r>
            <a:r>
              <a:t>(PUBLICATION DES LAURÉATS DANS LE </a:t>
            </a:r>
            <a:r>
              <a:rPr i="1"/>
              <a:t>Florilège</a:t>
            </a:r>
            <a:r>
              <a:t>, ENVOI DU </a:t>
            </a:r>
            <a:r>
              <a:rPr i="1"/>
              <a:t>Florilège</a:t>
            </a:r>
            <a:r>
              <a:t> DE L’ANNÉE) – </a:t>
            </a:r>
            <a:r>
              <a:rPr i="1"/>
              <a:t>la FIPF </a:t>
            </a:r>
            <a:r>
              <a:t>(ENVOI DES PRIX, DIPLÔMES OFFERTS À TOUS LES PARTICIPANTS - élèves, PROFESSEURS ET JURYS)</a:t>
            </a:r>
          </a:p>
        </p:txBody>
      </p:sp>
      <p:pic>
        <p:nvPicPr>
          <p:cNvPr id="224" name="Image 4" descr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85" y="5018873"/>
            <a:ext cx="1792816" cy="949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 6" descr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4782511"/>
            <a:ext cx="1422400" cy="142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 8" descr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374" y="4965248"/>
            <a:ext cx="2019303" cy="1003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 10" descr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900" y="5018873"/>
            <a:ext cx="2066940" cy="949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794">
        <p:circle/>
      </p:transition>
    </mc:Choice>
    <mc:Fallback xmlns="">
      <p:transition spd="slow" advClick="0" advTm="12794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</p:spPr>
        <p:txBody>
          <a:bodyPr/>
          <a:lstStyle>
            <a:lvl1pPr>
              <a:defRPr sz="5400" b="1"/>
            </a:lvl1pPr>
          </a:lstStyle>
          <a:p>
            <a:r>
              <a:t>Une diffusion internationale</a:t>
            </a:r>
          </a:p>
        </p:txBody>
      </p:sp>
      <p:sp>
        <p:nvSpPr>
          <p:cNvPr id="230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913773" y="2367090"/>
            <a:ext cx="10363828" cy="3872396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8000"/>
              </a:lnSpc>
              <a:buSzTx/>
              <a:buNone/>
              <a:defRPr sz="3600" b="1"/>
            </a:pPr>
            <a:r>
              <a:t>La FIPF et l’académie de Montpellier multiplient leurs efforts pour diffuser le concours dans tous les pays du monde, notamment à l’occasion des congrès FIPF : </a:t>
            </a:r>
          </a:p>
          <a:p>
            <a:pPr marL="0" indent="0" algn="ctr">
              <a:lnSpc>
                <a:spcPct val="108000"/>
              </a:lnSpc>
              <a:buSzTx/>
              <a:buNone/>
              <a:defRPr sz="3600" b="1"/>
            </a:pPr>
            <a:r>
              <a:t>YAOUNDé (2015) – LIÈGE (2016) – kyoto (2017) BOGOTA (2018) – dakar (2019) – ATHènes (2019)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83A37D-5823-FF4E-B5AE-DCD268360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70">
        <p:circle/>
      </p:transition>
    </mc:Choice>
    <mc:Fallback xmlns="">
      <p:transition spd="slow" advTm="20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4FF6C">
                <a:alpha val="2000"/>
              </a:srgbClr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 4" descr="Image 4"/>
          <p:cNvPicPr>
            <a:picLocks noChangeAspect="1"/>
          </p:cNvPicPr>
          <p:nvPr/>
        </p:nvPicPr>
        <p:blipFill>
          <a:blip r:embed="rId2"/>
          <a:srcRect r="1"/>
          <a:stretch>
            <a:fillRect/>
          </a:stretch>
        </p:blipFill>
        <p:spPr>
          <a:xfrm>
            <a:off x="6891241" y="2601264"/>
            <a:ext cx="4321970" cy="3187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5" y="0"/>
                </a:moveTo>
                <a:cubicBezTo>
                  <a:pt x="379" y="0"/>
                  <a:pt x="0" y="513"/>
                  <a:pt x="0" y="1146"/>
                </a:cubicBezTo>
                <a:lnTo>
                  <a:pt x="0" y="20452"/>
                </a:lnTo>
                <a:cubicBezTo>
                  <a:pt x="0" y="21085"/>
                  <a:pt x="379" y="21600"/>
                  <a:pt x="845" y="21600"/>
                </a:cubicBezTo>
                <a:lnTo>
                  <a:pt x="20755" y="21600"/>
                </a:lnTo>
                <a:cubicBezTo>
                  <a:pt x="21221" y="21600"/>
                  <a:pt x="21600" y="21085"/>
                  <a:pt x="21600" y="20452"/>
                </a:cubicBezTo>
                <a:lnTo>
                  <a:pt x="21600" y="1146"/>
                </a:lnTo>
                <a:cubicBezTo>
                  <a:pt x="21600" y="513"/>
                  <a:pt x="21221" y="0"/>
                  <a:pt x="20755" y="0"/>
                </a:cubicBezTo>
                <a:lnTo>
                  <a:pt x="845" y="0"/>
                </a:lnTo>
                <a:close/>
              </a:path>
            </a:pathLst>
          </a:custGeom>
          <a:ln w="82550" cap="sq">
            <a:solidFill>
              <a:srgbClr val="EAEAEA"/>
            </a:solidFill>
            <a:miter/>
          </a:ln>
        </p:spPr>
      </p:pic>
      <p:pic>
        <p:nvPicPr>
          <p:cNvPr id="233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</p:spPr>
        <p:txBody>
          <a:bodyPr/>
          <a:lstStyle>
            <a:lvl1pPr>
              <a:defRPr sz="5400" b="1"/>
            </a:lvl1pPr>
          </a:lstStyle>
          <a:p>
            <a:r>
              <a:t>eN ROUTE POUR 2020 !</a:t>
            </a:r>
          </a:p>
        </p:txBody>
      </p:sp>
      <p:sp>
        <p:nvSpPr>
          <p:cNvPr id="235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1007556" y="1978779"/>
            <a:ext cx="5498755" cy="382172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8000"/>
              </a:lnSpc>
              <a:buSzTx/>
              <a:buNone/>
              <a:defRPr sz="3200" b="1"/>
            </a:pPr>
            <a:r>
              <a:t>Le thème de la 5</a:t>
            </a:r>
            <a:r>
              <a:rPr baseline="30000"/>
              <a:t>ème</a:t>
            </a:r>
            <a:r>
              <a:t> édition est « Partage », en symbiose avec LE TITRE DU XV</a:t>
            </a:r>
            <a:r>
              <a:rPr baseline="30000"/>
              <a:t>ème</a:t>
            </a:r>
            <a:r>
              <a:t> Congrès mondial de la FIPF (NABEUL, Tunisie, JUILLET 2020) OÙ SERONT Proclamés LES Résultats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007">
        <p:circle/>
      </p:transition>
    </mc:Choice>
    <mc:Fallback xmlns="">
      <p:transition spd="slow" advTm="11007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re 1"/>
          <p:cNvSpPr txBox="1">
            <a:spLocks noGrp="1"/>
          </p:cNvSpPr>
          <p:nvPr>
            <p:ph type="title"/>
          </p:nvPr>
        </p:nvSpPr>
        <p:spPr>
          <a:xfrm>
            <a:off x="913775" y="618518"/>
            <a:ext cx="10364452" cy="940652"/>
          </a:xfrm>
          <a:prstGeom prst="rect">
            <a:avLst/>
          </a:prstGeom>
        </p:spPr>
        <p:txBody>
          <a:bodyPr/>
          <a:lstStyle>
            <a:lvl1pPr>
              <a:defRPr sz="5400" b="1"/>
            </a:lvl1pPr>
          </a:lstStyle>
          <a:p>
            <a:r>
              <a:t>Pour inscrire sa classe…</a:t>
            </a:r>
          </a:p>
        </p:txBody>
      </p:sp>
      <p:sp>
        <p:nvSpPr>
          <p:cNvPr id="238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117231" y="1559170"/>
            <a:ext cx="11969261" cy="508781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96000"/>
              </a:lnSpc>
              <a:buFont typeface="Tw Cen MT"/>
              <a:buChar char="➢"/>
              <a:defRPr sz="2600"/>
            </a:pPr>
            <a:r>
              <a:rPr dirty="0"/>
              <a:t> </a:t>
            </a:r>
            <a:r>
              <a:rPr dirty="0" err="1"/>
              <a:t>règlement</a:t>
            </a:r>
            <a:r>
              <a:rPr dirty="0"/>
              <a:t> sur le </a:t>
            </a:r>
            <a:r>
              <a:rPr b="1" dirty="0"/>
              <a:t>site de la FIPF </a:t>
            </a:r>
            <a:r>
              <a:rPr dirty="0"/>
              <a:t>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http://CFLM.FIPF.ORG</a:t>
            </a:r>
            <a:r>
              <a:rPr dirty="0"/>
              <a:t> </a:t>
            </a:r>
            <a:endParaRPr sz="500" dirty="0"/>
          </a:p>
          <a:p>
            <a:pPr>
              <a:lnSpc>
                <a:spcPct val="96000"/>
              </a:lnSpc>
              <a:buFont typeface="Tw Cen MT"/>
              <a:buChar char="➢"/>
              <a:defRPr sz="2600"/>
            </a:pPr>
            <a:r>
              <a:rPr dirty="0"/>
              <a:t> </a:t>
            </a:r>
            <a:r>
              <a:rPr dirty="0" err="1"/>
              <a:t>Présentation</a:t>
            </a:r>
            <a:r>
              <a:rPr dirty="0"/>
              <a:t> LE </a:t>
            </a:r>
            <a:r>
              <a:rPr b="1" dirty="0"/>
              <a:t>JEUDI 5 SEPTEMBRE </a:t>
            </a:r>
            <a:r>
              <a:rPr dirty="0"/>
              <a:t>(ATELIER:</a:t>
            </a:r>
            <a:r>
              <a:rPr lang="fr-FR" dirty="0"/>
              <a:t> « L’écriture créative des élèves élève-t-elle les enseignants ? » </a:t>
            </a:r>
            <a:r>
              <a:rPr dirty="0"/>
              <a:t>9H30-11H / STAND </a:t>
            </a:r>
            <a:r>
              <a:t>FIPF:</a:t>
            </a:r>
            <a:r>
              <a:rPr lang="fr-FR" dirty="0"/>
              <a:t>présentation du concours</a:t>
            </a:r>
            <a:r>
              <a:rPr dirty="0"/>
              <a:t>11H30)</a:t>
            </a:r>
            <a:endParaRPr sz="10400" dirty="0"/>
          </a:p>
          <a:p>
            <a:pPr>
              <a:lnSpc>
                <a:spcPct val="96000"/>
              </a:lnSpc>
              <a:buFont typeface="Tw Cen MT"/>
              <a:buChar char="➢"/>
              <a:defRPr sz="2600"/>
            </a:pPr>
            <a:r>
              <a:rPr dirty="0"/>
              <a:t> Information </a:t>
            </a:r>
            <a:r>
              <a:rPr dirty="0" err="1"/>
              <a:t>auprès</a:t>
            </a:r>
            <a:r>
              <a:rPr dirty="0"/>
              <a:t> des </a:t>
            </a:r>
            <a:r>
              <a:rPr dirty="0" err="1"/>
              <a:t>organisateurs</a:t>
            </a:r>
            <a:r>
              <a:rPr dirty="0"/>
              <a:t> : </a:t>
            </a:r>
            <a:endParaRPr sz="10400" dirty="0"/>
          </a:p>
          <a:p>
            <a:pPr marL="0" indent="0">
              <a:lnSpc>
                <a:spcPct val="96000"/>
              </a:lnSpc>
              <a:buSzTx/>
              <a:buNone/>
              <a:defRPr sz="2600" b="1"/>
            </a:pPr>
            <a:r>
              <a:rPr dirty="0"/>
              <a:t>Viviane Youx </a:t>
            </a:r>
            <a:r>
              <a:rPr b="0" dirty="0"/>
              <a:t>(Vice-</a:t>
            </a:r>
            <a:r>
              <a:rPr b="0" dirty="0" err="1"/>
              <a:t>Présidente</a:t>
            </a:r>
            <a:r>
              <a:rPr b="0" dirty="0"/>
              <a:t> de la CFLM, Commission du </a:t>
            </a:r>
            <a:r>
              <a:rPr b="0" dirty="0" err="1"/>
              <a:t>français</a:t>
            </a:r>
            <a:r>
              <a:rPr b="0" dirty="0"/>
              <a:t> langue </a:t>
            </a:r>
            <a:r>
              <a:rPr b="0" dirty="0" err="1"/>
              <a:t>maternelle</a:t>
            </a:r>
            <a:r>
              <a:rPr b="0" dirty="0"/>
              <a:t>) </a:t>
            </a:r>
            <a:r>
              <a:rPr b="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vivianeyoux@gmail.com</a:t>
            </a:r>
            <a:r>
              <a:rPr b="0" dirty="0"/>
              <a:t> </a:t>
            </a:r>
            <a:endParaRPr sz="500" dirty="0"/>
          </a:p>
          <a:p>
            <a:pPr marL="0" indent="0">
              <a:lnSpc>
                <a:spcPct val="96000"/>
              </a:lnSpc>
              <a:buSzTx/>
              <a:buNone/>
              <a:defRPr sz="2600" b="1"/>
            </a:pPr>
            <a:r>
              <a:rPr dirty="0"/>
              <a:t>Frédéric Miquel </a:t>
            </a:r>
            <a:r>
              <a:rPr b="0" dirty="0"/>
              <a:t>(</a:t>
            </a:r>
            <a:r>
              <a:rPr b="0" dirty="0" err="1"/>
              <a:t>Inspecteur</a:t>
            </a:r>
            <a:r>
              <a:rPr b="0" dirty="0"/>
              <a:t> </a:t>
            </a:r>
            <a:r>
              <a:rPr b="0" dirty="0" err="1"/>
              <a:t>d’académie</a:t>
            </a:r>
            <a:r>
              <a:rPr b="0" dirty="0"/>
              <a:t> - </a:t>
            </a:r>
            <a:r>
              <a:rPr b="0" dirty="0" err="1"/>
              <a:t>Inspecteur</a:t>
            </a:r>
            <a:r>
              <a:rPr b="0" dirty="0"/>
              <a:t> </a:t>
            </a:r>
            <a:r>
              <a:rPr b="0" dirty="0" err="1"/>
              <a:t>pédagogique</a:t>
            </a:r>
            <a:r>
              <a:rPr b="0" dirty="0"/>
              <a:t> </a:t>
            </a:r>
            <a:r>
              <a:rPr b="0" dirty="0" err="1"/>
              <a:t>régional</a:t>
            </a:r>
            <a:r>
              <a:rPr b="0" dirty="0"/>
              <a:t> de </a:t>
            </a:r>
            <a:r>
              <a:rPr b="0" dirty="0" err="1"/>
              <a:t>Lettres</a:t>
            </a:r>
            <a:r>
              <a:rPr b="0" dirty="0"/>
              <a:t>, ACADEMIE DE MONTPELLIER) </a:t>
            </a:r>
            <a:r>
              <a:rPr b="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frederic.miquel@ac-montpellier.fr</a:t>
            </a:r>
            <a:r>
              <a:rPr b="0" dirty="0"/>
              <a:t> </a:t>
            </a:r>
            <a:endParaRPr sz="500" dirty="0"/>
          </a:p>
          <a:p>
            <a:pPr>
              <a:lnSpc>
                <a:spcPct val="96000"/>
              </a:lnSpc>
              <a:buFont typeface="Tw Cen MT"/>
              <a:buChar char="➢"/>
              <a:defRPr sz="2600"/>
            </a:pPr>
            <a:r>
              <a:rPr dirty="0"/>
              <a:t> ENVOI DES TEXTES </a:t>
            </a:r>
            <a:r>
              <a:rPr b="1" dirty="0"/>
              <a:t>AVANT LE 30 AVRIL 2020 </a:t>
            </a:r>
            <a:endParaRPr sz="10400" b="1" dirty="0"/>
          </a:p>
          <a:p>
            <a:pPr marL="0" indent="0">
              <a:lnSpc>
                <a:spcPct val="96000"/>
              </a:lnSpc>
              <a:buSzTx/>
              <a:buNone/>
              <a:defRPr sz="2600" b="1"/>
            </a:pPr>
            <a:r>
              <a:rPr dirty="0"/>
              <a:t>                            </a:t>
            </a:r>
            <a:endParaRPr sz="500" dirty="0"/>
          </a:p>
          <a:p>
            <a:pPr marL="0" indent="0">
              <a:lnSpc>
                <a:spcPct val="96000"/>
              </a:lnSpc>
              <a:buSzTx/>
              <a:buNone/>
              <a:defRPr sz="2600" b="1"/>
            </a:pPr>
            <a:r>
              <a:rPr dirty="0"/>
              <a:t>                         </a:t>
            </a:r>
            <a:r>
              <a:rPr sz="4400" dirty="0" err="1"/>
              <a:t>À</a:t>
            </a:r>
            <a:r>
              <a:rPr sz="4400" dirty="0"/>
              <a:t> BIENTÔT !</a:t>
            </a:r>
          </a:p>
        </p:txBody>
      </p:sp>
      <p:pic>
        <p:nvPicPr>
          <p:cNvPr id="239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354" y="5059705"/>
            <a:ext cx="3275749" cy="1587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816">
        <p:circle/>
      </p:transition>
    </mc:Choice>
    <mc:Fallback xmlns="">
      <p:transition spd="slow" advTm="13816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196218"/>
          </a:xfrm>
          <a:prstGeom prst="rect">
            <a:avLst/>
          </a:prstGeom>
        </p:spPr>
        <p:txBody>
          <a:bodyPr/>
          <a:lstStyle/>
          <a:p>
            <a:r>
              <a:t>Merci pour votre attention</a:t>
            </a:r>
          </a:p>
        </p:txBody>
      </p:sp>
      <p:sp>
        <p:nvSpPr>
          <p:cNvPr id="242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492994" y="2419643"/>
            <a:ext cx="10785234" cy="36247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/>
            </a:pPr>
            <a:r>
              <a:t>Au plaisir de vous retrouver parmi </a:t>
            </a:r>
          </a:p>
          <a:p>
            <a:pPr marL="0" indent="0">
              <a:buSzTx/>
              <a:buNone/>
              <a:defRPr sz="3000"/>
            </a:pPr>
            <a:r>
              <a:t>   les contributeurs du concours </a:t>
            </a:r>
          </a:p>
          <a:p>
            <a:pPr marL="0" indent="0">
              <a:buSzTx/>
              <a:buNone/>
              <a:defRPr sz="3200"/>
            </a:pPr>
            <a:r>
              <a:t>       Florilège-FIPF 2019-2020 :</a:t>
            </a:r>
          </a:p>
          <a:p>
            <a:pPr marL="0" indent="0">
              <a:buSzTx/>
              <a:buNone/>
              <a:defRPr sz="3200"/>
            </a:pPr>
            <a:r>
              <a:t>                « Partage »</a:t>
            </a:r>
          </a:p>
        </p:txBody>
      </p:sp>
      <p:pic>
        <p:nvPicPr>
          <p:cNvPr id="243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670" y="2419643"/>
            <a:ext cx="3972943" cy="2930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7107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re 1"/>
          <p:cNvSpPr txBox="1">
            <a:spLocks noGrp="1"/>
          </p:cNvSpPr>
          <p:nvPr>
            <p:ph type="title"/>
          </p:nvPr>
        </p:nvSpPr>
        <p:spPr>
          <a:xfrm>
            <a:off x="913775" y="618514"/>
            <a:ext cx="10364452" cy="1280626"/>
          </a:xfrm>
          <a:prstGeom prst="rect">
            <a:avLst/>
          </a:prstGeom>
        </p:spPr>
        <p:txBody>
          <a:bodyPr/>
          <a:lstStyle/>
          <a:p>
            <a:pPr defTabSz="365758">
              <a:defRPr sz="1700" b="1"/>
            </a:pPr>
            <a:br/>
            <a:br/>
            <a:r>
              <a:t>concours mondial </a:t>
            </a:r>
            <a:br/>
            <a:r>
              <a:t>d’Écriture créative collective</a:t>
            </a:r>
            <a:br/>
            <a:endParaRPr/>
          </a:p>
        </p:txBody>
      </p:sp>
      <p:sp>
        <p:nvSpPr>
          <p:cNvPr id="177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913773" y="2520463"/>
            <a:ext cx="10257812" cy="2121876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96000"/>
              </a:lnSpc>
              <a:buSzTx/>
              <a:buNone/>
              <a:defRPr sz="2400" b="1"/>
            </a:pPr>
            <a:r>
              <a:t>Une initiative née Du partenariat entre</a:t>
            </a:r>
            <a:endParaRPr sz="1500"/>
          </a:p>
          <a:p>
            <a:pPr marL="0" indent="0" algn="ctr">
              <a:lnSpc>
                <a:spcPct val="96000"/>
              </a:lnSpc>
              <a:buSzTx/>
              <a:buNone/>
              <a:defRPr sz="2400" b="1"/>
            </a:pPr>
            <a:r>
              <a:t>le </a:t>
            </a:r>
            <a:r>
              <a:rPr i="1"/>
              <a:t>Florilège INTERNATIONAL DES ECRIVAINS EN HERBE DE LANGUE FRANCAISE </a:t>
            </a:r>
            <a:r>
              <a:t>(Académie de Montpellier, FRANCE) et </a:t>
            </a:r>
            <a:endParaRPr sz="1500"/>
          </a:p>
          <a:p>
            <a:pPr marL="0" indent="0" algn="ctr">
              <a:lnSpc>
                <a:spcPct val="96000"/>
              </a:lnSpc>
              <a:buSzTx/>
              <a:buNone/>
              <a:defRPr sz="2400" b="1"/>
            </a:pPr>
            <a:r>
              <a:t>la FIPF (Fédération internationale des professeurs de français)</a:t>
            </a:r>
          </a:p>
        </p:txBody>
      </p:sp>
      <p:pic>
        <p:nvPicPr>
          <p:cNvPr id="178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727" y="5243586"/>
            <a:ext cx="1514476" cy="87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 4" descr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458" y="4385359"/>
            <a:ext cx="1658941" cy="2349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5" y="4841630"/>
            <a:ext cx="2724151" cy="1676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122">
        <p:circle/>
      </p:transition>
    </mc:Choice>
    <mc:Fallback xmlns="">
      <p:transition spd="slow" advClick="0" advTm="8122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</p:spPr>
        <p:txBody>
          <a:bodyPr/>
          <a:lstStyle/>
          <a:p>
            <a:r>
              <a:t>        ??     ,</a:t>
            </a:r>
          </a:p>
        </p:txBody>
      </p:sp>
      <p:sp>
        <p:nvSpPr>
          <p:cNvPr id="183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913773" y="2367090"/>
            <a:ext cx="10363828" cy="342411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6000"/>
              </a:lnSpc>
              <a:buSzTx/>
              <a:buNone/>
              <a:defRPr sz="1700"/>
            </a:pPr>
            <a:r>
              <a:t>                                                                </a:t>
            </a:r>
            <a:endParaRPr sz="2800" b="1"/>
          </a:p>
          <a:p>
            <a:pPr marL="0" indent="0">
              <a:lnSpc>
                <a:spcPct val="96000"/>
              </a:lnSpc>
              <a:buSzTx/>
              <a:buNone/>
              <a:defRPr sz="2300" b="1"/>
            </a:pPr>
            <a:r>
              <a:t>                                    LE </a:t>
            </a:r>
            <a:r>
              <a:rPr i="1"/>
              <a:t>FLORILÈGE</a:t>
            </a:r>
            <a:r>
              <a:t> PUBLIE DES TEXTES </a:t>
            </a:r>
            <a:endParaRPr sz="1700"/>
          </a:p>
          <a:p>
            <a:pPr marL="0" indent="0">
              <a:lnSpc>
                <a:spcPct val="96000"/>
              </a:lnSpc>
              <a:buSzTx/>
              <a:buNone/>
              <a:defRPr sz="2300" b="1"/>
            </a:pPr>
            <a:r>
              <a:t>                                           LITTÉRAIRES Écrits par </a:t>
            </a:r>
            <a:endParaRPr sz="1700"/>
          </a:p>
          <a:p>
            <a:pPr marL="0" indent="0">
              <a:lnSpc>
                <a:spcPct val="96000"/>
              </a:lnSpc>
              <a:buSzTx/>
              <a:buNone/>
              <a:defRPr sz="2300" b="1"/>
            </a:pPr>
            <a:r>
              <a:t>                                          des élèves et étudiants </a:t>
            </a:r>
            <a:endParaRPr sz="1700"/>
          </a:p>
          <a:p>
            <a:pPr marL="0" indent="0" algn="ctr">
              <a:lnSpc>
                <a:spcPct val="96000"/>
              </a:lnSpc>
              <a:buSzTx/>
              <a:buNone/>
              <a:defRPr sz="2300" b="1"/>
            </a:pPr>
            <a:r>
              <a:t> francophones</a:t>
            </a:r>
            <a:endParaRPr sz="1700"/>
          </a:p>
          <a:p>
            <a:pPr marL="0" indent="0" algn="ctr">
              <a:lnSpc>
                <a:spcPct val="96000"/>
              </a:lnSpc>
              <a:buSzTx/>
              <a:buNone/>
              <a:defRPr sz="2300" b="1"/>
            </a:pPr>
            <a:r>
              <a:t>Sous le parrainage </a:t>
            </a:r>
            <a:endParaRPr sz="1700"/>
          </a:p>
          <a:p>
            <a:pPr marL="0" indent="0" algn="ctr">
              <a:lnSpc>
                <a:spcPct val="96000"/>
              </a:lnSpc>
              <a:buSzTx/>
              <a:buNone/>
              <a:defRPr sz="2300" b="1"/>
            </a:pPr>
            <a:r>
              <a:t>D'Écrivains DE RENOM</a:t>
            </a:r>
          </a:p>
        </p:txBody>
      </p:sp>
      <p:pic>
        <p:nvPicPr>
          <p:cNvPr id="18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6" y="192324"/>
            <a:ext cx="3252528" cy="6142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201" y="212402"/>
            <a:ext cx="3300156" cy="6117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433" y="2796014"/>
            <a:ext cx="664555" cy="1025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 8" descr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922" y="776287"/>
            <a:ext cx="2074988" cy="1286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812">
        <p:circle/>
      </p:transition>
    </mc:Choice>
    <mc:Fallback xmlns="">
      <p:transition spd="slow" advClick="0" advTm="10812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re 1"/>
          <p:cNvSpPr txBox="1">
            <a:spLocks noGrp="1"/>
          </p:cNvSpPr>
          <p:nvPr>
            <p:ph type="title"/>
          </p:nvPr>
        </p:nvSpPr>
        <p:spPr>
          <a:xfrm>
            <a:off x="913149" y="1512274"/>
            <a:ext cx="10364452" cy="4499061"/>
          </a:xfrm>
          <a:prstGeom prst="rect">
            <a:avLst/>
          </a:prstGeom>
        </p:spPr>
        <p:txBody>
          <a:bodyPr/>
          <a:lstStyle/>
          <a:p>
            <a:pPr defTabSz="813816">
              <a:defRPr sz="3700" b="1"/>
            </a:pPr>
            <a:r>
              <a:t>2015/16 - 1</a:t>
            </a:r>
            <a:r>
              <a:rPr baseline="29752"/>
              <a:t>ère</a:t>
            </a:r>
            <a:r>
              <a:t> édition </a:t>
            </a:r>
            <a:br/>
            <a:r>
              <a:t>DU CONCOURS</a:t>
            </a:r>
            <a:br/>
            <a:br/>
            <a:r>
              <a:rPr sz="2800"/>
              <a:t>LE PALMARÈS EST annoncé en juillet 2016</a:t>
            </a:r>
            <a:br>
              <a:rPr sz="2800"/>
            </a:br>
            <a:r>
              <a:rPr sz="2800"/>
              <a:t>lors de la cérémonie de clôture  du </a:t>
            </a:r>
            <a:br>
              <a:rPr sz="2800"/>
            </a:br>
            <a:r>
              <a:rPr sz="2800"/>
              <a:t>XIV</a:t>
            </a:r>
            <a:r>
              <a:rPr sz="2800" baseline="29752"/>
              <a:t>ème</a:t>
            </a:r>
            <a:r>
              <a:rPr sz="2800"/>
              <a:t>  Congrès mondial de la FIPF</a:t>
            </a: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endParaRPr sz="2800"/>
          </a:p>
        </p:txBody>
      </p:sp>
      <p:sp>
        <p:nvSpPr>
          <p:cNvPr id="190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913773" y="3024552"/>
            <a:ext cx="10363828" cy="2986784"/>
          </a:xfrm>
          <a:prstGeom prst="rect">
            <a:avLst/>
          </a:prstGeom>
        </p:spPr>
        <p:txBody>
          <a:bodyPr/>
          <a:lstStyle/>
          <a:p>
            <a:pPr marL="0" indent="0" algn="ctr" defTabSz="896111">
              <a:lnSpc>
                <a:spcPct val="108000"/>
              </a:lnSpc>
              <a:spcBef>
                <a:spcPts val="900"/>
              </a:spcBef>
              <a:buSzTx/>
              <a:buNone/>
              <a:defRPr sz="3200"/>
            </a:pPr>
            <a:endParaRPr/>
          </a:p>
          <a:p>
            <a:pPr marL="0" indent="0" algn="ctr" defTabSz="896111">
              <a:lnSpc>
                <a:spcPct val="108000"/>
              </a:lnSpc>
              <a:spcBef>
                <a:spcPts val="900"/>
              </a:spcBef>
              <a:buSzTx/>
              <a:buNone/>
              <a:defRPr sz="3200" b="1"/>
            </a:pPr>
            <a:endParaRPr/>
          </a:p>
          <a:p>
            <a:pPr marL="0" indent="0" algn="ctr" defTabSz="896111">
              <a:lnSpc>
                <a:spcPct val="108000"/>
              </a:lnSpc>
              <a:spcBef>
                <a:spcPts val="900"/>
              </a:spcBef>
              <a:buSzTx/>
              <a:buNone/>
              <a:defRPr sz="3200" b="1"/>
            </a:pPr>
            <a:r>
              <a:t>« Flori</a:t>
            </a:r>
            <a:r>
              <a:rPr sz="4800"/>
              <a:t>L</a:t>
            </a:r>
            <a:r>
              <a:t>iège »  </a:t>
            </a:r>
          </a:p>
          <a:p>
            <a:pPr marL="0" indent="0" algn="ctr" defTabSz="896111">
              <a:lnSpc>
                <a:spcPct val="108000"/>
              </a:lnSpc>
              <a:spcBef>
                <a:spcPts val="900"/>
              </a:spcBef>
              <a:buSzTx/>
              <a:buNone/>
              <a:defRPr sz="3200" b="1"/>
            </a:pPr>
            <a:r>
              <a:t>Sur le thème « Feu ! »</a:t>
            </a:r>
          </a:p>
        </p:txBody>
      </p:sp>
      <p:pic>
        <p:nvPicPr>
          <p:cNvPr id="19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84" y="4536202"/>
            <a:ext cx="3009901" cy="1934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108" y="4404933"/>
            <a:ext cx="2902550" cy="2066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623">
        <p:circle/>
      </p:transition>
    </mc:Choice>
    <mc:Fallback xmlns="">
      <p:transition spd="slow" advClick="0" advTm="10623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</p:spPr>
        <p:txBody>
          <a:bodyPr/>
          <a:lstStyle>
            <a:lvl1pPr>
              <a:defRPr sz="5400" b="1"/>
            </a:lvl1pPr>
          </a:lstStyle>
          <a:p>
            <a:r>
              <a:t>LE Succès…</a:t>
            </a:r>
          </a:p>
        </p:txBody>
      </p:sp>
      <p:sp>
        <p:nvSpPr>
          <p:cNvPr id="195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913771" y="2367090"/>
            <a:ext cx="5351564" cy="342411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8000"/>
              </a:lnSpc>
              <a:buSzTx/>
              <a:buNone/>
              <a:defRPr sz="3300" b="1"/>
            </a:pPr>
            <a:r>
              <a:t>Avec le thème  « eldorado… », la 2</a:t>
            </a:r>
            <a:r>
              <a:rPr baseline="30000"/>
              <a:t>ème</a:t>
            </a:r>
            <a:r>
              <a:t> édition connait un vif succès, les textes affluent DE TOUS LES CONTINENTS…</a:t>
            </a:r>
          </a:p>
        </p:txBody>
      </p:sp>
      <p:pic>
        <p:nvPicPr>
          <p:cNvPr id="19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805" y="2485293"/>
            <a:ext cx="4927194" cy="3094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1254">
        <p:circle/>
      </p:transition>
    </mc:Choice>
    <mc:Fallback xmlns="">
      <p:transition spd="slow" advClick="0" advTm="11254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Espace réservé du contenu 4" descr="Espace réservé du contenu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3773" y="2465908"/>
            <a:ext cx="4677859" cy="2806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" y="0"/>
                </a:moveTo>
                <a:cubicBezTo>
                  <a:pt x="308" y="0"/>
                  <a:pt x="0" y="513"/>
                  <a:pt x="0" y="1145"/>
                </a:cubicBezTo>
                <a:lnTo>
                  <a:pt x="0" y="20455"/>
                </a:lnTo>
                <a:cubicBezTo>
                  <a:pt x="0" y="21087"/>
                  <a:pt x="308" y="21600"/>
                  <a:pt x="687" y="21600"/>
                </a:cubicBezTo>
                <a:lnTo>
                  <a:pt x="20913" y="21600"/>
                </a:lnTo>
                <a:cubicBezTo>
                  <a:pt x="21292" y="21600"/>
                  <a:pt x="21600" y="21087"/>
                  <a:pt x="21600" y="20455"/>
                </a:cubicBezTo>
                <a:lnTo>
                  <a:pt x="21600" y="1145"/>
                </a:lnTo>
                <a:cubicBezTo>
                  <a:pt x="21600" y="513"/>
                  <a:pt x="21292" y="0"/>
                  <a:pt x="20913" y="0"/>
                </a:cubicBezTo>
                <a:lnTo>
                  <a:pt x="687" y="0"/>
                </a:lnTo>
                <a:close/>
              </a:path>
            </a:pathLst>
          </a:custGeom>
          <a:ln w="82550" cap="sq">
            <a:solidFill>
              <a:srgbClr val="EAEAEA"/>
            </a:solidFill>
            <a:miter/>
          </a:ln>
        </p:spPr>
      </p:pic>
      <p:pic>
        <p:nvPicPr>
          <p:cNvPr id="199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</p:spPr>
        <p:txBody>
          <a:bodyPr/>
          <a:lstStyle>
            <a:lvl1pPr>
              <a:defRPr sz="5400" b="1"/>
            </a:lvl1pPr>
          </a:lstStyle>
          <a:p>
            <a:r>
              <a:t>Kyoto 2017</a:t>
            </a:r>
          </a:p>
        </p:txBody>
      </p:sp>
      <p:sp>
        <p:nvSpPr>
          <p:cNvPr id="201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6316133" y="2214694"/>
            <a:ext cx="4457727" cy="381357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8000"/>
              </a:lnSpc>
              <a:buSzTx/>
              <a:buNone/>
              <a:defRPr sz="3000" b="1"/>
            </a:pPr>
            <a:r>
              <a:t>La 3</a:t>
            </a:r>
            <a:r>
              <a:rPr baseline="30000"/>
              <a:t>ème</a:t>
            </a:r>
            <a:r>
              <a:t> édition est lancée LORS DE LA Cérémonie DE CLÔTURE DU congrès FIPF de Kyoto en septembre 2017 : “Climats” sera le THÈME 2017/18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408">
        <p:circle/>
      </p:transition>
    </mc:Choice>
    <mc:Fallback xmlns="">
      <p:transition spd="slow" advClick="0" advTm="10408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Espace réservé du contenu 4" descr="Espace réservé du contenu 4"/>
          <p:cNvPicPr>
            <a:picLocks noChangeAspect="1"/>
          </p:cNvPicPr>
          <p:nvPr/>
        </p:nvPicPr>
        <p:blipFill>
          <a:blip r:embed="rId2"/>
          <a:srcRect b="2"/>
          <a:stretch>
            <a:fillRect/>
          </a:stretch>
        </p:blipFill>
        <p:spPr>
          <a:xfrm>
            <a:off x="643462" y="1766547"/>
            <a:ext cx="6909484" cy="3333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0" y="0"/>
                </a:moveTo>
                <a:cubicBezTo>
                  <a:pt x="139" y="0"/>
                  <a:pt x="0" y="287"/>
                  <a:pt x="0" y="643"/>
                </a:cubicBezTo>
                <a:lnTo>
                  <a:pt x="0" y="20957"/>
                </a:lnTo>
                <a:cubicBezTo>
                  <a:pt x="0" y="21313"/>
                  <a:pt x="139" y="21600"/>
                  <a:pt x="310" y="21600"/>
                </a:cubicBezTo>
                <a:lnTo>
                  <a:pt x="21289" y="21600"/>
                </a:lnTo>
                <a:cubicBezTo>
                  <a:pt x="21460" y="21600"/>
                  <a:pt x="21600" y="21313"/>
                  <a:pt x="21600" y="20957"/>
                </a:cubicBezTo>
                <a:lnTo>
                  <a:pt x="21600" y="643"/>
                </a:lnTo>
                <a:cubicBezTo>
                  <a:pt x="21600" y="287"/>
                  <a:pt x="21460" y="0"/>
                  <a:pt x="21289" y="0"/>
                </a:cubicBezTo>
                <a:lnTo>
                  <a:pt x="310" y="0"/>
                </a:lnTo>
                <a:close/>
              </a:path>
            </a:pathLst>
          </a:custGeom>
          <a:ln w="82550" cap="sq">
            <a:solidFill>
              <a:srgbClr val="EAEAEA"/>
            </a:solidFill>
            <a:miter/>
          </a:ln>
        </p:spPr>
      </p:pic>
      <p:pic>
        <p:nvPicPr>
          <p:cNvPr id="204" name="Picture 24" descr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Content Placeholder 19"/>
          <p:cNvSpPr txBox="1">
            <a:spLocks noGrp="1"/>
          </p:cNvSpPr>
          <p:nvPr>
            <p:ph type="body" sz="half" idx="1"/>
          </p:nvPr>
        </p:nvSpPr>
        <p:spPr>
          <a:xfrm>
            <a:off x="7678615" y="508000"/>
            <a:ext cx="4114802" cy="5740402"/>
          </a:xfrm>
          <a:prstGeom prst="rect">
            <a:avLst/>
          </a:prstGeom>
          <a:gradFill>
            <a:gsLst>
              <a:gs pos="0">
                <a:srgbClr val="A4FF6C">
                  <a:alpha val="0"/>
                </a:srgbClr>
              </a:gs>
              <a:gs pos="100000">
                <a:srgbClr val="B7B7B7"/>
              </a:gs>
            </a:gsLst>
            <a:lin ang="5400000"/>
          </a:gradFill>
        </p:spPr>
        <p:txBody>
          <a:bodyPr/>
          <a:lstStyle/>
          <a:p>
            <a:pPr marL="0" indent="0" algn="ctr">
              <a:buSzTx/>
              <a:buNone/>
              <a:defRPr sz="3600" b="1"/>
            </a:pPr>
            <a:r>
              <a:t>2019 </a:t>
            </a:r>
          </a:p>
          <a:p>
            <a:pPr marL="0" indent="0" algn="ctr">
              <a:buSzTx/>
              <a:buNone/>
              <a:defRPr sz="3600" b="1"/>
            </a:pPr>
            <a:r>
              <a:t>50</a:t>
            </a:r>
            <a:r>
              <a:rPr baseline="30000"/>
              <a:t>ème</a:t>
            </a:r>
            <a:r>
              <a:t> ANNIVERSAIRE DE LA FIPF</a:t>
            </a:r>
          </a:p>
          <a:p>
            <a:pPr marL="0" indent="0" algn="ctr">
              <a:buSzTx/>
              <a:buNone/>
              <a:defRPr sz="3600" b="1"/>
            </a:pPr>
            <a:r>
              <a:t>10</a:t>
            </a:r>
            <a:r>
              <a:rPr baseline="30000"/>
              <a:t>ème</a:t>
            </a:r>
            <a:r>
              <a:t>  ANNIVERSAIRE DU FLORILÈGE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688">
        <p:circle/>
      </p:transition>
    </mc:Choice>
    <mc:Fallback xmlns="">
      <p:transition spd="slow" advClick="0" advTm="10688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</p:spPr>
        <p:txBody>
          <a:bodyPr/>
          <a:lstStyle/>
          <a:p>
            <a:pPr>
              <a:defRPr sz="4900" b="1"/>
            </a:pPr>
            <a:r>
              <a:t>4</a:t>
            </a:r>
            <a:r>
              <a:rPr baseline="30000"/>
              <a:t>ème</a:t>
            </a:r>
            <a:r>
              <a:t> ÉDITION - « PRÉSENT » 2018/19 </a:t>
            </a:r>
          </a:p>
        </p:txBody>
      </p:sp>
      <p:sp>
        <p:nvSpPr>
          <p:cNvPr id="208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913775" y="2367090"/>
            <a:ext cx="11008594" cy="342411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8000"/>
              </a:lnSpc>
              <a:buSzTx/>
              <a:buNone/>
              <a:defRPr sz="3300" b="1"/>
            </a:pPr>
            <a:r>
              <a:t>PALMARÈS PUBLIÉ LORS DE LA COMÉDIE DU LIVRE À MONTPELLIER EN MAI 2019, </a:t>
            </a:r>
            <a:endParaRPr sz="1800"/>
          </a:p>
          <a:p>
            <a:pPr marL="0" indent="0" algn="ctr">
              <a:lnSpc>
                <a:spcPct val="108000"/>
              </a:lnSpc>
              <a:buSzTx/>
              <a:buNone/>
              <a:defRPr sz="3300" b="1"/>
            </a:pPr>
            <a:r>
              <a:t>en présence DU PHILOSOPHE Edgar MORIN,</a:t>
            </a:r>
            <a:endParaRPr sz="1800"/>
          </a:p>
          <a:p>
            <a:pPr marL="0" indent="0" algn="ctr">
              <a:lnSpc>
                <a:spcPct val="108000"/>
              </a:lnSpc>
              <a:buSzTx/>
              <a:buNone/>
              <a:defRPr sz="3300" b="1"/>
            </a:pPr>
            <a:r>
              <a:t>PARRAIN  </a:t>
            </a:r>
            <a:endParaRPr sz="1800"/>
          </a:p>
          <a:p>
            <a:pPr marL="0" indent="0" algn="ctr">
              <a:lnSpc>
                <a:spcPct val="108000"/>
              </a:lnSpc>
              <a:buSzTx/>
              <a:buNone/>
              <a:defRPr sz="3300" b="1"/>
            </a:pPr>
            <a:r>
              <a:t>DU </a:t>
            </a:r>
            <a:r>
              <a:rPr i="1"/>
              <a:t>FLORILÈGE 10</a:t>
            </a:r>
          </a:p>
        </p:txBody>
      </p:sp>
      <p:pic>
        <p:nvPicPr>
          <p:cNvPr id="20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573" y="4360983"/>
            <a:ext cx="1993234" cy="242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660" y="4462736"/>
            <a:ext cx="3704495" cy="1904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378">
        <p:circle/>
      </p:transition>
    </mc:Choice>
    <mc:Fallback xmlns="">
      <p:transition spd="slow" advClick="0" advTm="10378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re 1"/>
          <p:cNvSpPr txBox="1">
            <a:spLocks noGrp="1"/>
          </p:cNvSpPr>
          <p:nvPr>
            <p:ph type="title"/>
          </p:nvPr>
        </p:nvSpPr>
        <p:spPr>
          <a:xfrm>
            <a:off x="913775" y="618515"/>
            <a:ext cx="10364452" cy="1596180"/>
          </a:xfrm>
          <a:prstGeom prst="rect">
            <a:avLst/>
          </a:prstGeom>
        </p:spPr>
        <p:txBody>
          <a:bodyPr/>
          <a:lstStyle>
            <a:lvl1pPr>
              <a:defRPr sz="5400" b="1"/>
            </a:lvl1pPr>
          </a:lstStyle>
          <a:p>
            <a:r>
              <a:t>UN CONCOURS INNOVANT</a:t>
            </a:r>
          </a:p>
        </p:txBody>
      </p:sp>
      <p:sp>
        <p:nvSpPr>
          <p:cNvPr id="213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246184" y="2063262"/>
            <a:ext cx="11945816" cy="4794738"/>
          </a:xfrm>
          <a:prstGeom prst="rect">
            <a:avLst/>
          </a:prstGeom>
        </p:spPr>
        <p:txBody>
          <a:bodyPr/>
          <a:lstStyle/>
          <a:p>
            <a:pPr>
              <a:buFont typeface="Tw Cen MT"/>
              <a:buChar char="➢"/>
              <a:defRPr sz="3600"/>
            </a:pPr>
            <a:endParaRPr/>
          </a:p>
          <a:p>
            <a:pPr>
              <a:buFont typeface="Tw Cen MT"/>
              <a:buChar char="➢"/>
              <a:defRPr sz="3600"/>
            </a:pPr>
            <a:r>
              <a:t> IL PROPOSE UNE </a:t>
            </a:r>
            <a:r>
              <a:rPr b="1"/>
              <a:t>démarche d’écriture Créative collective (au sein de la classe ou entre classes).</a:t>
            </a:r>
          </a:p>
          <a:p>
            <a:pPr>
              <a:buFont typeface="Tw Cen MT"/>
              <a:buChar char="➢"/>
              <a:defRPr sz="3600"/>
            </a:pPr>
            <a:r>
              <a:t> IL EST OUVERT AUX </a:t>
            </a:r>
            <a:r>
              <a:rPr b="1"/>
              <a:t>CLASSES</a:t>
            </a:r>
            <a:r>
              <a:t> </a:t>
            </a:r>
            <a:r>
              <a:rPr b="1"/>
              <a:t>DE Français du monde entier: élèves DE PRIMAIRE ET SECONDAIRE, étudiants.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1268">
        <p:circle/>
      </p:transition>
    </mc:Choice>
    <mc:Fallback xmlns="">
      <p:transition spd="slow" advClick="0" advTm="11268">
        <p:circle/>
      </p:transition>
    </mc:Fallback>
  </mc:AlternateContent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0000FF"/>
      </a:hlink>
      <a:folHlink>
        <a:srgbClr val="FF00FF"/>
      </a:folHlink>
    </a:clrScheme>
    <a:fontScheme name="Ronds dans l’eau">
      <a:majorFont>
        <a:latin typeface="Tw Cen MT"/>
        <a:ea typeface="Tw Cen MT"/>
        <a:cs typeface="Tw Cen MT"/>
      </a:majorFont>
      <a:minorFont>
        <a:latin typeface="Helvetica"/>
        <a:ea typeface="Helvetica"/>
        <a:cs typeface="Helvetica"/>
      </a:minorFont>
    </a:fontScheme>
    <a:fmtScheme name="Ronds dans l’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onds dans l’eau">
  <a:themeElements>
    <a:clrScheme name="Ronds dans l’eau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0000FF"/>
      </a:hlink>
      <a:folHlink>
        <a:srgbClr val="FF00FF"/>
      </a:folHlink>
    </a:clrScheme>
    <a:fontScheme name="Ronds dans l’eau">
      <a:majorFont>
        <a:latin typeface="Tw Cen MT"/>
        <a:ea typeface="Tw Cen MT"/>
        <a:cs typeface="Tw Cen MT"/>
      </a:majorFont>
      <a:minorFont>
        <a:latin typeface="Helvetica"/>
        <a:ea typeface="Helvetica"/>
        <a:cs typeface="Helvetica"/>
      </a:minorFont>
    </a:fontScheme>
    <a:fmtScheme name="Ronds dans l’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439</Words>
  <Application>Microsoft Macintosh PowerPoint</Application>
  <PresentationFormat>Grand écran</PresentationFormat>
  <Paragraphs>65</Paragraphs>
  <Slides>16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Tw Cen MT</vt:lpstr>
      <vt:lpstr>Ronds dans l’eau</vt:lpstr>
      <vt:lpstr>  ATHènes 2019</vt:lpstr>
      <vt:lpstr>  concours mondial  d’Écriture créative collective </vt:lpstr>
      <vt:lpstr>        ??     ,</vt:lpstr>
      <vt:lpstr>2015/16 - 1ère édition  DU CONCOURS  LE PALMARÈS EST annoncé en juillet 2016 lors de la cérémonie de clôture  du  XIVème  Congrès mondial de la FIPF    </vt:lpstr>
      <vt:lpstr>LE Succès…</vt:lpstr>
      <vt:lpstr>Kyoto 2017</vt:lpstr>
      <vt:lpstr>Présentation PowerPoint</vt:lpstr>
      <vt:lpstr>4ème ÉDITION - « PRÉSENT » 2018/19 </vt:lpstr>
      <vt:lpstr>UN CONCOURS INNOVANT</vt:lpstr>
      <vt:lpstr>deux catégories  pour inscrire sa classe  </vt:lpstr>
      <vt:lpstr>Deux genres</vt:lpstr>
      <vt:lpstr>Des partenaires</vt:lpstr>
      <vt:lpstr>Une diffusion internationale</vt:lpstr>
      <vt:lpstr>eN ROUTE POUR 2020 !</vt:lpstr>
      <vt:lpstr>Pour inscrire sa classe…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ATHènes 2019</dc:title>
  <cp:lastModifiedBy>Viviane Youx</cp:lastModifiedBy>
  <cp:revision>3</cp:revision>
  <cp:lastPrinted>2019-08-27T07:51:44Z</cp:lastPrinted>
  <dcterms:modified xsi:type="dcterms:W3CDTF">2019-08-27T07:52:14Z</dcterms:modified>
</cp:coreProperties>
</file>