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handoutMasterIdLst>
    <p:handoutMasterId r:id="rId36"/>
  </p:handoutMasterIdLst>
  <p:sldIdLst>
    <p:sldId id="256" r:id="rId2"/>
    <p:sldId id="257" r:id="rId3"/>
    <p:sldId id="312" r:id="rId4"/>
    <p:sldId id="313" r:id="rId5"/>
    <p:sldId id="258" r:id="rId6"/>
    <p:sldId id="259" r:id="rId7"/>
    <p:sldId id="309" r:id="rId8"/>
    <p:sldId id="315" r:id="rId9"/>
    <p:sldId id="314" r:id="rId10"/>
    <p:sldId id="260" r:id="rId11"/>
    <p:sldId id="261" r:id="rId12"/>
    <p:sldId id="262" r:id="rId13"/>
    <p:sldId id="263" r:id="rId14"/>
    <p:sldId id="264" r:id="rId15"/>
    <p:sldId id="305" r:id="rId16"/>
    <p:sldId id="265" r:id="rId17"/>
    <p:sldId id="266" r:id="rId18"/>
    <p:sldId id="267" r:id="rId19"/>
    <p:sldId id="268" r:id="rId20"/>
    <p:sldId id="269" r:id="rId21"/>
    <p:sldId id="271" r:id="rId22"/>
    <p:sldId id="270" r:id="rId23"/>
    <p:sldId id="273" r:id="rId24"/>
    <p:sldId id="274" r:id="rId25"/>
    <p:sldId id="275" r:id="rId26"/>
    <p:sldId id="301" r:id="rId27"/>
    <p:sldId id="302" r:id="rId28"/>
    <p:sldId id="304" r:id="rId29"/>
    <p:sldId id="306" r:id="rId30"/>
    <p:sldId id="310" r:id="rId31"/>
    <p:sldId id="311" r:id="rId32"/>
    <p:sldId id="308" r:id="rId33"/>
    <p:sldId id="317" r:id="rId34"/>
  </p:sldIdLst>
  <p:sldSz cx="12192000" cy="6858000"/>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20"/>
    <p:restoredTop sz="93728"/>
  </p:normalViewPr>
  <p:slideViewPr>
    <p:cSldViewPr snapToGrid="0" snapToObjects="1">
      <p:cViewPr varScale="1">
        <p:scale>
          <a:sx n="89" d="100"/>
          <a:sy n="89" d="100"/>
        </p:scale>
        <p:origin x="1128"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1BEB80B-CF36-3143-9429-B84BA1B5B04D}"/>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0C07A691-6180-6243-991F-E1BFF5BE36F5}"/>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D974FB7B-26BF-8640-98EF-9FF35E451EC9}" type="datetimeFigureOut">
              <a:rPr lang="fr-FR" smtClean="0"/>
              <a:pPr/>
              <a:t>15/05/2019</a:t>
            </a:fld>
            <a:endParaRPr lang="fr-FR"/>
          </a:p>
        </p:txBody>
      </p:sp>
      <p:sp>
        <p:nvSpPr>
          <p:cNvPr id="4" name="Espace réservé du pied de page 3">
            <a:extLst>
              <a:ext uri="{FF2B5EF4-FFF2-40B4-BE49-F238E27FC236}">
                <a16:creationId xmlns:a16="http://schemas.microsoft.com/office/drawing/2014/main" id="{E0792C8E-BA82-6A4B-81FA-0CFDC403997F}"/>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8995E42-C68D-5847-B90A-83161723F4DC}"/>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E80AA2C2-225E-CF4D-8295-0D609131B557}" type="slidenum">
              <a:rPr lang="fr-FR" smtClean="0"/>
              <a:pPr/>
              <a:t>‹N°›</a:t>
            </a:fld>
            <a:endParaRPr lang="fr-FR"/>
          </a:p>
        </p:txBody>
      </p:sp>
    </p:spTree>
    <p:extLst>
      <p:ext uri="{BB962C8B-B14F-4D97-AF65-F5344CB8AC3E}">
        <p14:creationId xmlns:p14="http://schemas.microsoft.com/office/powerpoint/2010/main" val="442241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CC94D71-1D60-0847-AD0B-21E03B1A68FD}" type="datetimeFigureOut">
              <a:rPr lang="fr-FR" smtClean="0"/>
              <a:pPr/>
              <a:t>15/05/2019</a:t>
            </a:fld>
            <a:endParaRPr lang="fr-FR"/>
          </a:p>
        </p:txBody>
      </p:sp>
      <p:sp>
        <p:nvSpPr>
          <p:cNvPr id="4" name="Espace réservé de l'image des diapositives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0204BA9-B24A-0548-B630-2D4E180BD14E}" type="slidenum">
              <a:rPr lang="fr-FR" smtClean="0"/>
              <a:pPr/>
              <a:t>‹N°›</a:t>
            </a:fld>
            <a:endParaRPr lang="fr-FR"/>
          </a:p>
        </p:txBody>
      </p:sp>
    </p:spTree>
    <p:extLst>
      <p:ext uri="{BB962C8B-B14F-4D97-AF65-F5344CB8AC3E}">
        <p14:creationId xmlns:p14="http://schemas.microsoft.com/office/powerpoint/2010/main" val="742470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6</a:t>
            </a:fld>
            <a:endParaRPr lang="fr-FR"/>
          </a:p>
        </p:txBody>
      </p:sp>
    </p:spTree>
    <p:extLst>
      <p:ext uri="{BB962C8B-B14F-4D97-AF65-F5344CB8AC3E}">
        <p14:creationId xmlns:p14="http://schemas.microsoft.com/office/powerpoint/2010/main" val="205751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Les lettres désignent un </a:t>
            </a:r>
            <a:r>
              <a:rPr lang="fr-FR" sz="1200" b="0" i="0" kern="1200" dirty="0" err="1">
                <a:solidFill>
                  <a:schemeClr val="tx1"/>
                </a:solidFill>
                <a:effectLst/>
                <a:latin typeface="+mn-lt"/>
                <a:ea typeface="+mn-ea"/>
                <a:cs typeface="+mn-cs"/>
              </a:rPr>
              <a:t>bimot</a:t>
            </a:r>
            <a:r>
              <a:rPr lang="fr-FR" sz="1200" b="0" i="0" kern="1200" dirty="0">
                <a:solidFill>
                  <a:schemeClr val="tx1"/>
                </a:solidFill>
                <a:effectLst/>
                <a:latin typeface="+mn-lt"/>
                <a:ea typeface="+mn-ea"/>
                <a:cs typeface="+mn-cs"/>
              </a:rPr>
              <a:t> (substantif + adjectif épithète). Les vers « </a:t>
            </a:r>
            <a:r>
              <a:rPr lang="fr-FR" sz="1200" b="0" i="1" kern="1200" dirty="0">
                <a:solidFill>
                  <a:schemeClr val="tx1"/>
                </a:solidFill>
                <a:effectLst/>
                <a:latin typeface="+mn-lt"/>
                <a:ea typeface="+mn-ea"/>
                <a:cs typeface="+mn-cs"/>
              </a:rPr>
              <a:t>pentasyllabiques au plus</a:t>
            </a:r>
            <a:r>
              <a:rPr lang="fr-FR" sz="1200" b="0" i="0" kern="1200" dirty="0">
                <a:solidFill>
                  <a:schemeClr val="tx1"/>
                </a:solidFill>
                <a:effectLst/>
                <a:latin typeface="+mn-lt"/>
                <a:ea typeface="+mn-ea"/>
                <a:cs typeface="+mn-cs"/>
              </a:rPr>
              <a:t> », c’est-à-dire ne dépassant pas 5 syllabes, forment une sorte de ritournelle. Enfin, les </a:t>
            </a:r>
            <a:r>
              <a:rPr lang="fr-FR" sz="1200" b="0" i="0" kern="1200" dirty="0" err="1">
                <a:solidFill>
                  <a:schemeClr val="tx1"/>
                </a:solidFill>
                <a:effectLst/>
                <a:latin typeface="+mn-lt"/>
                <a:ea typeface="+mn-ea"/>
                <a:cs typeface="+mn-cs"/>
              </a:rPr>
              <a:t>bimots</a:t>
            </a:r>
            <a:r>
              <a:rPr lang="fr-FR" sz="1200" b="0" i="0" kern="1200" dirty="0">
                <a:solidFill>
                  <a:schemeClr val="tx1"/>
                </a:solidFill>
                <a:effectLst/>
                <a:latin typeface="+mn-lt"/>
                <a:ea typeface="+mn-ea"/>
                <a:cs typeface="+mn-cs"/>
              </a:rPr>
              <a:t> finaux reprennent </a:t>
            </a:r>
            <a:r>
              <a:rPr lang="fr-FR" sz="1200" b="0" i="0" kern="1200" dirty="0" err="1">
                <a:solidFill>
                  <a:schemeClr val="tx1"/>
                </a:solidFill>
                <a:effectLst/>
                <a:latin typeface="+mn-lt"/>
                <a:ea typeface="+mn-ea"/>
                <a:cs typeface="+mn-cs"/>
              </a:rPr>
              <a:t>lsouvent</a:t>
            </a:r>
            <a:r>
              <a:rPr lang="fr-FR" sz="1200" b="0" i="0" kern="1200" dirty="0">
                <a:solidFill>
                  <a:schemeClr val="tx1"/>
                </a:solidFill>
                <a:effectLst/>
                <a:latin typeface="+mn-lt"/>
                <a:ea typeface="+mn-ea"/>
                <a:cs typeface="+mn-cs"/>
              </a:rPr>
              <a:t> es premiers avec des variations.</a:t>
            </a:r>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26</a:t>
            </a:fld>
            <a:endParaRPr lang="fr-FR"/>
          </a:p>
        </p:txBody>
      </p:sp>
    </p:spTree>
    <p:extLst>
      <p:ext uri="{BB962C8B-B14F-4D97-AF65-F5344CB8AC3E}">
        <p14:creationId xmlns:p14="http://schemas.microsoft.com/office/powerpoint/2010/main" val="1594689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i="1" dirty="0">
                <a:solidFill>
                  <a:schemeClr val="accent1">
                    <a:lumMod val="75000"/>
                  </a:schemeClr>
                </a:solidFill>
              </a:rPr>
              <a:t>- </a:t>
            </a:r>
            <a:r>
              <a:rPr lang="fr-FR" b="0" i="0" dirty="0">
                <a:solidFill>
                  <a:schemeClr val="accent1">
                    <a:lumMod val="75000"/>
                  </a:schemeClr>
                </a:solidFill>
              </a:rPr>
              <a:t>Et</a:t>
            </a:r>
            <a:r>
              <a:rPr lang="fr-FR" b="1" i="1" dirty="0">
                <a:solidFill>
                  <a:schemeClr val="accent1">
                    <a:lumMod val="75000"/>
                  </a:schemeClr>
                </a:solidFill>
              </a:rPr>
              <a:t> Des exercices de style </a:t>
            </a:r>
            <a:r>
              <a:rPr lang="fr-FR" dirty="0"/>
              <a:t>(RQ). Exercices de Style est paru en 1947 et raconte 99 fois la même histoire, de 99 façons différentes. Ces exercices de style sont tout à fait transposables en poésie.</a:t>
            </a:r>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27</a:t>
            </a:fld>
            <a:endParaRPr lang="fr-FR"/>
          </a:p>
        </p:txBody>
      </p:sp>
    </p:spTree>
    <p:extLst>
      <p:ext uri="{BB962C8B-B14F-4D97-AF65-F5344CB8AC3E}">
        <p14:creationId xmlns:p14="http://schemas.microsoft.com/office/powerpoint/2010/main" val="177155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Mais  commençons par le commencement car il ne s'agit pas de faire du  « théâtre » le seul prétexte à fabriquer un nouveau thème d'enseignement, ni encore de le réduire au spectacle de fin d'année voyant des enfants s'efforcer de « réciter » devant un public compréhensif...</a:t>
            </a:r>
          </a:p>
          <a:p>
            <a:r>
              <a:rPr lang="fr-FR" sz="1200" kern="1200" dirty="0">
                <a:solidFill>
                  <a:schemeClr val="tx1"/>
                </a:solidFill>
                <a:effectLst/>
                <a:latin typeface="+mn-lt"/>
                <a:ea typeface="+mn-ea"/>
                <a:cs typeface="+mn-cs"/>
              </a:rPr>
              <a:t>Commençons donc par défendre l'idée de la pratique des activités dramatiques à l'école en affirmant d'emblée qu'elles ouvrent la porte à « tout le reste » en passant par l'essentiel pour l'enfant : la prise de confiance en soi, la découverte de son énergie, la relation à l'autre et au groupe, d’abord sur un mode non verbal. </a:t>
            </a:r>
          </a:p>
          <a:p>
            <a:r>
              <a:rPr lang="fr-FR" sz="1200" kern="1200" dirty="0">
                <a:solidFill>
                  <a:schemeClr val="tx1"/>
                </a:solidFill>
                <a:effectLst/>
                <a:latin typeface="+mn-lt"/>
                <a:ea typeface="+mn-ea"/>
                <a:cs typeface="+mn-cs"/>
              </a:rPr>
              <a:t>Je m’arrêterai ainsi quelques instants sur l’importance du travail sur le regard.</a:t>
            </a:r>
          </a:p>
          <a:p>
            <a:r>
              <a:rPr lang="fr-FR" sz="1200" kern="1200" dirty="0">
                <a:solidFill>
                  <a:schemeClr val="tx1"/>
                </a:solidFill>
                <a:effectLst/>
                <a:latin typeface="+mn-lt"/>
                <a:ea typeface="+mn-ea"/>
                <a:cs typeface="+mn-cs"/>
              </a:rPr>
              <a:t>C'est le sens des exercices inspirés tout aussi bien par le théâtre du Soleil et du Campagnol que par les </a:t>
            </a:r>
            <a:r>
              <a:rPr lang="fr-FR" sz="1200" kern="1200" dirty="0" err="1">
                <a:solidFill>
                  <a:schemeClr val="tx1"/>
                </a:solidFill>
                <a:effectLst/>
                <a:latin typeface="+mn-lt"/>
                <a:ea typeface="+mn-ea"/>
                <a:cs typeface="+mn-cs"/>
              </a:rPr>
              <a:t>Cemea</a:t>
            </a:r>
            <a:r>
              <a:rPr lang="fr-FR" sz="1200" kern="1200" dirty="0">
                <a:solidFill>
                  <a:schemeClr val="tx1"/>
                </a:solidFill>
                <a:effectLst/>
                <a:latin typeface="+mn-lt"/>
                <a:ea typeface="+mn-ea"/>
                <a:cs typeface="+mn-cs"/>
              </a:rPr>
              <a:t> (Centres d'Entraînement aux Méthodes d'Éducation Active). Les thèmes abordés concernent aussi bien l’appropriation de l’espace, les capacités de concentration que le geste et l’expression du corps, individuellement et en groupe.</a:t>
            </a:r>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t>7</a:t>
            </a:fld>
            <a:endParaRPr lang="fr-FR"/>
          </a:p>
        </p:txBody>
      </p:sp>
    </p:spTree>
    <p:extLst>
      <p:ext uri="{BB962C8B-B14F-4D97-AF65-F5344CB8AC3E}">
        <p14:creationId xmlns:p14="http://schemas.microsoft.com/office/powerpoint/2010/main" val="2132197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1" kern="1200" dirty="0">
                <a:solidFill>
                  <a:schemeClr val="tx1"/>
                </a:solidFill>
                <a:effectLst/>
                <a:latin typeface="+mn-lt"/>
                <a:ea typeface="+mn-ea"/>
                <a:cs typeface="+mn-cs"/>
              </a:rPr>
              <a:t>Acquérir la maîtrise de la langue aux différents cycles </a:t>
            </a:r>
            <a:r>
              <a:rPr lang="fr-FR" sz="1200" kern="1200" dirty="0">
                <a:solidFill>
                  <a:schemeClr val="tx1"/>
                </a:solidFill>
                <a:effectLst/>
                <a:latin typeface="+mn-lt"/>
                <a:ea typeface="+mn-ea"/>
                <a:cs typeface="+mn-cs"/>
              </a:rPr>
              <a:t>et dans la cohérence des exigences du socle commun (Primaire)</a:t>
            </a:r>
          </a:p>
          <a:p>
            <a:r>
              <a:rPr lang="fr-FR" sz="1200" kern="1200" dirty="0">
                <a:solidFill>
                  <a:schemeClr val="tx1"/>
                </a:solidFill>
                <a:effectLst/>
                <a:latin typeface="+mn-lt"/>
                <a:ea typeface="+mn-ea"/>
                <a:cs typeface="+mn-cs"/>
              </a:rPr>
              <a:t> </a:t>
            </a:r>
          </a:p>
          <a:p>
            <a:r>
              <a:rPr lang="fr-FR" sz="1200" b="1" kern="1200" dirty="0">
                <a:solidFill>
                  <a:schemeClr val="tx1"/>
                </a:solidFill>
                <a:effectLst/>
                <a:latin typeface="+mn-lt"/>
                <a:ea typeface="+mn-ea"/>
                <a:cs typeface="+mn-cs"/>
              </a:rPr>
              <a:t>S'exprimer clairement à l'oral en utilisant un vocabulaire approprié </a:t>
            </a:r>
            <a:endParaRPr lang="fr-FR"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Faire prendre conscience que certains textes sont faits pour être joués</a:t>
            </a:r>
          </a:p>
          <a:p>
            <a:pPr lvl="0"/>
            <a:r>
              <a:rPr lang="fr-FR" sz="1200" kern="1200" dirty="0">
                <a:solidFill>
                  <a:schemeClr val="tx1"/>
                </a:solidFill>
                <a:effectLst/>
                <a:latin typeface="+mn-lt"/>
                <a:ea typeface="+mn-ea"/>
                <a:cs typeface="+mn-cs"/>
              </a:rPr>
              <a:t>Installer un rapport vivant à la langue (Lire du théâtre, s’entrainer à improviser)</a:t>
            </a:r>
          </a:p>
          <a:p>
            <a:pPr lvl="0"/>
            <a:r>
              <a:rPr lang="fr-FR" sz="1200" kern="1200" dirty="0">
                <a:solidFill>
                  <a:schemeClr val="tx1"/>
                </a:solidFill>
                <a:effectLst/>
                <a:latin typeface="+mn-lt"/>
                <a:ea typeface="+mn-ea"/>
                <a:cs typeface="+mn-cs"/>
              </a:rPr>
              <a:t>Prendre part à un dialogue, prendre la parole devant les autres, écouter autrui, formuler et justifier un point de vue </a:t>
            </a:r>
          </a:p>
          <a:p>
            <a:pPr lvl="0"/>
            <a:r>
              <a:rPr lang="fr-FR" sz="1200" kern="1200" dirty="0">
                <a:solidFill>
                  <a:schemeClr val="tx1"/>
                </a:solidFill>
                <a:effectLst/>
                <a:latin typeface="+mn-lt"/>
                <a:ea typeface="+mn-ea"/>
                <a:cs typeface="+mn-cs"/>
              </a:rPr>
              <a:t>Faciliter la découverte de valeurs de sociabilité et de respect de l'autre</a:t>
            </a:r>
          </a:p>
          <a:p>
            <a:r>
              <a:rPr lang="fr-FR" sz="1200" b="1" kern="1200" dirty="0">
                <a:solidFill>
                  <a:schemeClr val="tx1"/>
                </a:solidFill>
                <a:effectLst/>
                <a:latin typeface="+mn-lt"/>
                <a:ea typeface="+mn-ea"/>
                <a:cs typeface="+mn-cs"/>
              </a:rPr>
              <a:t>Produire de l'écrit et utiliser l’outil informatique</a:t>
            </a:r>
            <a:r>
              <a:rPr lang="fr-FR" sz="1200" kern="1200" dirty="0">
                <a:solidFill>
                  <a:schemeClr val="tx1"/>
                </a:solidFill>
                <a:effectLst/>
                <a:latin typeface="+mn-lt"/>
                <a:ea typeface="+mn-ea"/>
                <a:cs typeface="+mn-cs"/>
              </a:rPr>
              <a:t> (Ordinateur B2i) </a:t>
            </a:r>
          </a:p>
          <a:p>
            <a:pPr lvl="0"/>
            <a:r>
              <a:rPr lang="fr-FR" sz="1200" kern="1200" dirty="0">
                <a:solidFill>
                  <a:schemeClr val="tx1"/>
                </a:solidFill>
                <a:effectLst/>
                <a:latin typeface="+mn-lt"/>
                <a:ea typeface="+mn-ea"/>
                <a:cs typeface="+mn-cs"/>
              </a:rPr>
              <a:t>S'exprimer à l'écrit dans un vocabulaire approprié et précis et rédiger un texte</a:t>
            </a:r>
          </a:p>
          <a:p>
            <a:r>
              <a:rPr lang="fr-FR" sz="1200" kern="1200" dirty="0">
                <a:solidFill>
                  <a:schemeClr val="tx1"/>
                </a:solidFill>
                <a:effectLst/>
                <a:latin typeface="+mn-lt"/>
                <a:ea typeface="+mn-ea"/>
                <a:cs typeface="+mn-cs"/>
              </a:rPr>
              <a:t> </a:t>
            </a:r>
          </a:p>
          <a:p>
            <a:r>
              <a:rPr lang="fr-FR" sz="1200" b="1" kern="1200" dirty="0">
                <a:solidFill>
                  <a:schemeClr val="tx1"/>
                </a:solidFill>
                <a:effectLst/>
                <a:latin typeface="+mn-lt"/>
                <a:ea typeface="+mn-ea"/>
                <a:cs typeface="+mn-cs"/>
              </a:rPr>
              <a:t>Développer la mémoire</a:t>
            </a:r>
            <a:r>
              <a:rPr lang="fr-FR" sz="1200" kern="1200" dirty="0">
                <a:solidFill>
                  <a:schemeClr val="tx1"/>
                </a:solidFill>
                <a:effectLst/>
                <a:latin typeface="+mn-lt"/>
                <a:ea typeface="+mn-ea"/>
                <a:cs typeface="+mn-cs"/>
              </a:rPr>
              <a:t> (Dire de mémoire quelques textes en interaction avec l’Autre) </a:t>
            </a:r>
          </a:p>
          <a:p>
            <a:r>
              <a:rPr lang="fr-FR" sz="1200" kern="1200" dirty="0">
                <a:solidFill>
                  <a:schemeClr val="tx1"/>
                </a:solidFill>
                <a:effectLst/>
                <a:latin typeface="+mn-lt"/>
                <a:ea typeface="+mn-ea"/>
                <a:cs typeface="+mn-cs"/>
              </a:rPr>
              <a:t> </a:t>
            </a:r>
          </a:p>
          <a:p>
            <a:r>
              <a:rPr lang="fr-FR" sz="1200" b="1" kern="1200" dirty="0">
                <a:solidFill>
                  <a:schemeClr val="tx1"/>
                </a:solidFill>
                <a:effectLst/>
                <a:latin typeface="+mn-lt"/>
                <a:ea typeface="+mn-ea"/>
                <a:cs typeface="+mn-cs"/>
              </a:rPr>
              <a:t>Un point essentiel :</a:t>
            </a: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enrichir la culture de l’élève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Permettre à l'élève de se constituer un patrimoine culturel (parcours culturel de l’élève)</a:t>
            </a:r>
          </a:p>
          <a:p>
            <a:r>
              <a:rPr lang="fr-FR" sz="1200" kern="1200" dirty="0">
                <a:solidFill>
                  <a:schemeClr val="tx1"/>
                </a:solidFill>
                <a:effectLst/>
                <a:latin typeface="+mn-lt"/>
                <a:ea typeface="+mn-ea"/>
                <a:cs typeface="+mn-cs"/>
              </a:rPr>
              <a:t>- Pratiquer les arts et avoir des repères en histoire des arts</a:t>
            </a:r>
          </a:p>
          <a:p>
            <a:r>
              <a:rPr lang="fr-FR" sz="1200" kern="1200" dirty="0">
                <a:solidFill>
                  <a:schemeClr val="tx1"/>
                </a:solidFill>
                <a:effectLst/>
                <a:latin typeface="+mn-lt"/>
                <a:ea typeface="+mn-ea"/>
                <a:cs typeface="+mn-cs"/>
              </a:rPr>
              <a:t>- Percevoir les enjeux de la dramaturgie et de la création théâtrale</a:t>
            </a:r>
          </a:p>
          <a:p>
            <a:r>
              <a:rPr lang="fr-FR" sz="1200" kern="1200" dirty="0">
                <a:solidFill>
                  <a:schemeClr val="tx1"/>
                </a:solidFill>
                <a:effectLst/>
                <a:latin typeface="+mn-lt"/>
                <a:ea typeface="+mn-ea"/>
                <a:cs typeface="+mn-cs"/>
              </a:rPr>
              <a:t>- Appréhender l'espace scénique (Avoir des repères relevant du temps et de l'espace)</a:t>
            </a:r>
          </a:p>
          <a:p>
            <a:r>
              <a:rPr lang="fr-FR" sz="1200" kern="1200" dirty="0">
                <a:solidFill>
                  <a:schemeClr val="tx1"/>
                </a:solidFill>
                <a:effectLst/>
                <a:latin typeface="+mn-lt"/>
                <a:ea typeface="+mn-ea"/>
                <a:cs typeface="+mn-cs"/>
              </a:rPr>
              <a:t>- Permettre un travail sur les textes fondateurs, en conformité avec les programmes d'enseignement (CF : Listes de référence Cycles2, 3 et 4)</a:t>
            </a:r>
          </a:p>
          <a:p>
            <a:r>
              <a:rPr lang="fr-FR" sz="1200" kern="1200" dirty="0">
                <a:solidFill>
                  <a:schemeClr val="tx1"/>
                </a:solidFill>
                <a:effectLst/>
                <a:latin typeface="+mn-lt"/>
                <a:ea typeface="+mn-ea"/>
                <a:cs typeface="+mn-cs"/>
              </a:rPr>
              <a:t>- Développer la créativité et l'imaginaire des élèves </a:t>
            </a:r>
          </a:p>
          <a:p>
            <a:r>
              <a:rPr lang="fr-FR" sz="1200" kern="1200" dirty="0">
                <a:solidFill>
                  <a:schemeClr val="tx1"/>
                </a:solidFill>
                <a:effectLst/>
                <a:latin typeface="+mn-lt"/>
                <a:ea typeface="+mn-ea"/>
                <a:cs typeface="+mn-cs"/>
              </a:rPr>
              <a:t>- Passer d’un genre à l’autre (Du conte au théâtre)</a:t>
            </a:r>
          </a:p>
          <a:p>
            <a:r>
              <a:rPr lang="fr-FR" sz="1200" b="1"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Aider les élèves à besoins particuliers</a:t>
            </a:r>
            <a:r>
              <a:rPr lang="fr-FR" sz="1200" kern="1200" dirty="0">
                <a:solidFill>
                  <a:schemeClr val="tx1"/>
                </a:solidFill>
                <a:effectLst/>
                <a:latin typeface="+mn-lt"/>
                <a:ea typeface="+mn-ea"/>
                <a:cs typeface="+mn-cs"/>
              </a:rPr>
              <a:t> (Repérer et prendre en charge les élèves en difficulté pour les accompagner dans leur scolarité à travers un véritable projet de classe) </a:t>
            </a:r>
          </a:p>
          <a:p>
            <a:r>
              <a:rPr lang="fr-FR" sz="1200" kern="1200" dirty="0">
                <a:solidFill>
                  <a:schemeClr val="tx1"/>
                </a:solidFill>
                <a:effectLst/>
                <a:latin typeface="+mn-lt"/>
                <a:ea typeface="+mn-ea"/>
                <a:cs typeface="+mn-cs"/>
              </a:rPr>
              <a:t> </a:t>
            </a:r>
          </a:p>
          <a:p>
            <a:r>
              <a:rPr lang="fr-FR" sz="1200" b="1" kern="1200" dirty="0">
                <a:solidFill>
                  <a:schemeClr val="tx1"/>
                </a:solidFill>
                <a:effectLst/>
                <a:latin typeface="+mn-lt"/>
                <a:ea typeface="+mn-ea"/>
                <a:cs typeface="+mn-cs"/>
              </a:rPr>
              <a:t>Instaurer un vrai dialogue avec les parents</a:t>
            </a:r>
            <a:r>
              <a:rPr lang="fr-FR" sz="1200" kern="1200" dirty="0">
                <a:solidFill>
                  <a:schemeClr val="tx1"/>
                </a:solidFill>
                <a:effectLst/>
                <a:latin typeface="+mn-lt"/>
                <a:ea typeface="+mn-ea"/>
                <a:cs typeface="+mn-cs"/>
              </a:rPr>
              <a:t> (Relations famille) </a:t>
            </a:r>
          </a:p>
          <a:p>
            <a:r>
              <a:rPr lang="fr-FR" sz="1200" kern="1200" dirty="0">
                <a:solidFill>
                  <a:schemeClr val="tx1"/>
                </a:solidFill>
                <a:effectLst/>
                <a:latin typeface="+mn-lt"/>
                <a:ea typeface="+mn-ea"/>
                <a:cs typeface="+mn-cs"/>
              </a:rPr>
              <a:t> </a:t>
            </a:r>
          </a:p>
          <a:p>
            <a:r>
              <a:rPr lang="fr-FR" sz="1200" b="1" kern="1200" dirty="0">
                <a:solidFill>
                  <a:schemeClr val="tx1"/>
                </a:solidFill>
                <a:effectLst/>
                <a:latin typeface="+mn-lt"/>
                <a:ea typeface="+mn-ea"/>
                <a:cs typeface="+mn-cs"/>
              </a:rPr>
              <a:t>Développer la confiance en soi </a:t>
            </a:r>
            <a:r>
              <a:rPr lang="fr-FR" sz="1200" kern="1200" dirty="0">
                <a:solidFill>
                  <a:schemeClr val="tx1"/>
                </a:solidFill>
                <a:effectLst/>
                <a:latin typeface="+mn-lt"/>
                <a:ea typeface="+mn-ea"/>
                <a:cs typeface="+mn-cs"/>
              </a:rPr>
              <a:t>(Atelier Théâtre et jeu dramatique)</a:t>
            </a:r>
          </a:p>
          <a:p>
            <a:pPr lvl="0"/>
            <a:r>
              <a:rPr lang="fr-FR" sz="1200" kern="1200" dirty="0">
                <a:solidFill>
                  <a:schemeClr val="tx1"/>
                </a:solidFill>
                <a:effectLst/>
                <a:latin typeface="+mn-lt"/>
                <a:ea typeface="+mn-ea"/>
                <a:cs typeface="+mn-cs"/>
              </a:rPr>
              <a:t>Apprendre à se mettre en jeu, à s'affirmer en public </a:t>
            </a:r>
          </a:p>
          <a:p>
            <a:r>
              <a:rPr lang="fr-FR" sz="1200" kern="1200" dirty="0">
                <a:solidFill>
                  <a:schemeClr val="tx1"/>
                </a:solidFill>
                <a:effectLst/>
                <a:latin typeface="+mn-lt"/>
                <a:ea typeface="+mn-ea"/>
                <a:cs typeface="+mn-cs"/>
              </a:rPr>
              <a:t> </a:t>
            </a:r>
          </a:p>
          <a:p>
            <a:r>
              <a:rPr lang="fr-FR" sz="1200" b="1" kern="1200" dirty="0">
                <a:solidFill>
                  <a:schemeClr val="tx1"/>
                </a:solidFill>
                <a:effectLst/>
                <a:latin typeface="+mn-lt"/>
                <a:ea typeface="+mn-ea"/>
                <a:cs typeface="+mn-cs"/>
              </a:rPr>
              <a:t>Devenir spectateur</a:t>
            </a:r>
            <a:endParaRPr lang="fr-FR" sz="1200" kern="1200" dirty="0">
              <a:solidFill>
                <a:schemeClr val="tx1"/>
              </a:solidFill>
              <a:effectLst/>
              <a:latin typeface="+mn-lt"/>
              <a:ea typeface="+mn-ea"/>
              <a:cs typeface="+mn-cs"/>
            </a:endParaRPr>
          </a:p>
          <a:p>
            <a:pPr lvl="0"/>
            <a:r>
              <a:rPr lang="fr-FR" sz="1200" kern="1200" dirty="0">
                <a:solidFill>
                  <a:schemeClr val="tx1"/>
                </a:solidFill>
                <a:effectLst/>
                <a:latin typeface="+mn-lt"/>
                <a:ea typeface="+mn-ea"/>
                <a:cs typeface="+mn-cs"/>
              </a:rPr>
              <a:t>Soutenir une écoute prolongée</a:t>
            </a:r>
          </a:p>
          <a:p>
            <a:pPr lvl="0"/>
            <a:r>
              <a:rPr lang="fr-FR" sz="1200" kern="1200" dirty="0">
                <a:solidFill>
                  <a:schemeClr val="tx1"/>
                </a:solidFill>
                <a:effectLst/>
                <a:latin typeface="+mn-lt"/>
                <a:ea typeface="+mn-ea"/>
                <a:cs typeface="+mn-cs"/>
              </a:rPr>
              <a:t>Prendre conscience des effets de la mise en voix, de la mise en scène</a:t>
            </a:r>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11</a:t>
            </a:fld>
            <a:endParaRPr lang="fr-FR"/>
          </a:p>
        </p:txBody>
      </p:sp>
    </p:spTree>
    <p:extLst>
      <p:ext uri="{BB962C8B-B14F-4D97-AF65-F5344CB8AC3E}">
        <p14:creationId xmlns:p14="http://schemas.microsoft.com/office/powerpoint/2010/main" val="2758802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Rechercher dans un texte théâtral les indications :</a:t>
            </a:r>
          </a:p>
          <a:p>
            <a:pPr lvl="0"/>
            <a:r>
              <a:rPr lang="fr-FR" sz="1200" b="1" kern="1200" dirty="0">
                <a:solidFill>
                  <a:schemeClr val="tx1"/>
                </a:solidFill>
                <a:effectLst/>
                <a:latin typeface="+mn-lt"/>
                <a:ea typeface="+mn-ea"/>
                <a:cs typeface="+mn-cs"/>
              </a:rPr>
              <a:t>De forme</a:t>
            </a:r>
            <a:r>
              <a:rPr lang="fr-FR" sz="1200" kern="1200" dirty="0">
                <a:solidFill>
                  <a:schemeClr val="tx1"/>
                </a:solidFill>
                <a:effectLst/>
                <a:latin typeface="+mn-lt"/>
                <a:ea typeface="+mn-ea"/>
                <a:cs typeface="+mn-cs"/>
              </a:rPr>
              <a:t> : qui permettent de repérer les dialogues, la distribution des personnages, les déplacements, les entrées, les sorties, les didascalies (jeux de scène lieux, descriptions des personnages… indiquées en italique avec guillemets, tirets…)</a:t>
            </a:r>
          </a:p>
          <a:p>
            <a:pPr lvl="0"/>
            <a:r>
              <a:rPr lang="fr-FR" sz="1200" b="1" kern="1200" dirty="0">
                <a:solidFill>
                  <a:schemeClr val="tx1"/>
                </a:solidFill>
                <a:effectLst/>
                <a:latin typeface="+mn-lt"/>
                <a:ea typeface="+mn-ea"/>
                <a:cs typeface="+mn-cs"/>
              </a:rPr>
              <a:t>De contenu</a:t>
            </a:r>
            <a:r>
              <a:rPr lang="fr-FR" sz="1200" kern="1200" dirty="0">
                <a:solidFill>
                  <a:schemeClr val="tx1"/>
                </a:solidFill>
                <a:effectLst/>
                <a:latin typeface="+mn-lt"/>
                <a:ea typeface="+mn-ea"/>
                <a:cs typeface="+mn-cs"/>
              </a:rPr>
              <a:t> : les interactions entre les personnages, le propos, le message, les conflits.</a:t>
            </a:r>
          </a:p>
          <a:p>
            <a:r>
              <a:rPr lang="fr-FR" sz="1200" kern="1200" dirty="0">
                <a:solidFill>
                  <a:schemeClr val="tx1"/>
                </a:solidFill>
                <a:effectLst/>
                <a:latin typeface="+mn-lt"/>
                <a:ea typeface="+mn-ea"/>
                <a:cs typeface="+mn-cs"/>
              </a:rPr>
              <a:t>Ces indications définissent la spécificité du genre théâtral.</a:t>
            </a:r>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12</a:t>
            </a:fld>
            <a:endParaRPr lang="fr-FR"/>
          </a:p>
        </p:txBody>
      </p:sp>
    </p:spTree>
    <p:extLst>
      <p:ext uri="{BB962C8B-B14F-4D97-AF65-F5344CB8AC3E}">
        <p14:creationId xmlns:p14="http://schemas.microsoft.com/office/powerpoint/2010/main" val="2764330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latin typeface="Arial" panose="020B0604020202020204" pitchFamily="34" charset="0"/>
                <a:cs typeface="Arial" panose="020B0604020202020204" pitchFamily="34" charset="0"/>
              </a:rPr>
              <a:t>Fréquenter les poèmes permet à l’élève d’acquérir des intonations, le rythme et développer sa diction, dont la maîtrise est primordiale dans la langue orale.</a:t>
            </a:r>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18</a:t>
            </a:fld>
            <a:endParaRPr lang="fr-FR"/>
          </a:p>
        </p:txBody>
      </p:sp>
    </p:spTree>
    <p:extLst>
      <p:ext uri="{BB962C8B-B14F-4D97-AF65-F5344CB8AC3E}">
        <p14:creationId xmlns:p14="http://schemas.microsoft.com/office/powerpoint/2010/main" val="3189592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Cette activité s’accompagne bien évidemment  :</a:t>
            </a:r>
          </a:p>
          <a:p>
            <a:pPr lvl="0"/>
            <a:r>
              <a:rPr lang="fr-FR" sz="1200" kern="1200" dirty="0">
                <a:solidFill>
                  <a:schemeClr val="tx1"/>
                </a:solidFill>
                <a:effectLst/>
                <a:latin typeface="+mn-lt"/>
                <a:ea typeface="+mn-ea"/>
                <a:cs typeface="+mn-cs"/>
              </a:rPr>
              <a:t>d’activités de lecture de textes littéraires et de poèmes (écoute)</a:t>
            </a:r>
          </a:p>
          <a:p>
            <a:pPr lvl="0"/>
            <a:r>
              <a:rPr lang="fr-FR" sz="1200" kern="1200" dirty="0">
                <a:solidFill>
                  <a:schemeClr val="tx1"/>
                </a:solidFill>
                <a:effectLst/>
                <a:latin typeface="+mn-lt"/>
                <a:ea typeface="+mn-ea"/>
                <a:cs typeface="+mn-cs"/>
              </a:rPr>
              <a:t>d’activités orales (récitations, mises en voix, discussions, débats interprétatifs et argumentatifs)</a:t>
            </a:r>
          </a:p>
          <a:p>
            <a:pPr lvl="0"/>
            <a:r>
              <a:rPr lang="fr-FR" sz="1200" kern="1200" dirty="0">
                <a:solidFill>
                  <a:schemeClr val="tx1"/>
                </a:solidFill>
                <a:effectLst/>
                <a:latin typeface="+mn-lt"/>
                <a:ea typeface="+mn-ea"/>
                <a:cs typeface="+mn-cs"/>
              </a:rPr>
              <a:t>d’un réel travail des écrits intermédiaires (exercices, brouillons) </a:t>
            </a:r>
          </a:p>
          <a:p>
            <a:pPr lvl="0"/>
            <a:r>
              <a:rPr lang="fr-FR" sz="1200" kern="1200" dirty="0">
                <a:solidFill>
                  <a:schemeClr val="tx1"/>
                </a:solidFill>
                <a:effectLst/>
                <a:latin typeface="+mn-lt"/>
                <a:ea typeface="+mn-ea"/>
                <a:cs typeface="+mn-cs"/>
              </a:rPr>
              <a:t>d’une mise en valeur des écrits poétiques définitifs (cahier d’écrivain, cahier de littérature, cahier culturel des Arts, carnet de lecteur … ).</a:t>
            </a:r>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20</a:t>
            </a:fld>
            <a:endParaRPr lang="fr-FR"/>
          </a:p>
        </p:txBody>
      </p:sp>
    </p:spTree>
    <p:extLst>
      <p:ext uri="{BB962C8B-B14F-4D97-AF65-F5344CB8AC3E}">
        <p14:creationId xmlns:p14="http://schemas.microsoft.com/office/powerpoint/2010/main" val="2213470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Membres de l’</a:t>
            </a:r>
            <a:r>
              <a:rPr lang="fr-FR" dirty="0" err="1"/>
              <a:t>OuLiPo</a:t>
            </a:r>
            <a:r>
              <a:rPr lang="fr-FR" dirty="0"/>
              <a:t> les plus connus : FLL, IC, RQ, GP, JJ, MB, JR, PF, HLT, OS, FF, IM</a:t>
            </a:r>
          </a:p>
          <a:p>
            <a:pPr marL="0" indent="0">
              <a:buNone/>
            </a:pPr>
            <a:r>
              <a:rPr lang="fr-FR" dirty="0">
                <a:latin typeface="Arial" panose="020B0604020202020204" pitchFamily="34" charset="0"/>
                <a:cs typeface="Arial" panose="020B0604020202020204" pitchFamily="34" charset="0"/>
              </a:rPr>
              <a:t>La contrainte est définie comme une « obligation librement choisie ». </a:t>
            </a:r>
          </a:p>
          <a:p>
            <a:pPr marL="0" indent="0">
              <a:buNone/>
            </a:pPr>
            <a:endParaRPr lang="fr-FR" dirty="0">
              <a:latin typeface="Arial" panose="020B0604020202020204" pitchFamily="34" charset="0"/>
              <a:cs typeface="Arial" panose="020B0604020202020204" pitchFamily="34" charset="0"/>
            </a:endParaRPr>
          </a:p>
          <a:p>
            <a:pPr marL="0" indent="0">
              <a:buNone/>
            </a:pPr>
            <a:r>
              <a:rPr lang="fr-FR" b="1" dirty="0">
                <a:solidFill>
                  <a:schemeClr val="accent1">
                    <a:lumMod val="75000"/>
                  </a:schemeClr>
                </a:solidFill>
                <a:latin typeface="Arial" panose="020B0604020202020204" pitchFamily="34" charset="0"/>
                <a:cs typeface="Arial" panose="020B0604020202020204" pitchFamily="34" charset="0"/>
              </a:rPr>
              <a:t>Il ne s'agit donc pas d'une gêne, pas d'une restriction non</a:t>
            </a:r>
          </a:p>
          <a:p>
            <a:pPr marL="0" indent="0">
              <a:buNone/>
            </a:pPr>
            <a:r>
              <a:rPr lang="fr-FR" b="1" dirty="0">
                <a:solidFill>
                  <a:schemeClr val="accent1">
                    <a:lumMod val="75000"/>
                  </a:schemeClr>
                </a:solidFill>
                <a:latin typeface="Arial" panose="020B0604020202020204" pitchFamily="34" charset="0"/>
                <a:cs typeface="Arial" panose="020B0604020202020204" pitchFamily="34" charset="0"/>
              </a:rPr>
              <a:t>consentie, pas d'un empêchement. Ce qu'il faut souligner, c’est</a:t>
            </a:r>
          </a:p>
          <a:p>
            <a:pPr marL="0" indent="0">
              <a:buNone/>
            </a:pPr>
            <a:r>
              <a:rPr lang="fr-FR" b="1" dirty="0">
                <a:solidFill>
                  <a:schemeClr val="accent1">
                    <a:lumMod val="75000"/>
                  </a:schemeClr>
                </a:solidFill>
                <a:latin typeface="Arial" panose="020B0604020202020204" pitchFamily="34" charset="0"/>
                <a:cs typeface="Arial" panose="020B0604020202020204" pitchFamily="34" charset="0"/>
              </a:rPr>
              <a:t>que la contrainte libère l'imagination </a:t>
            </a:r>
            <a:r>
              <a:rPr lang="fr-FR" b="1" i="1" dirty="0">
                <a:solidFill>
                  <a:schemeClr val="accent1">
                    <a:lumMod val="75000"/>
                  </a:schemeClr>
                </a:solidFill>
                <a:latin typeface="Arial" panose="020B0604020202020204" pitchFamily="34" charset="0"/>
                <a:cs typeface="Arial" panose="020B0604020202020204" pitchFamily="34" charset="0"/>
              </a:rPr>
              <a:t>(Régine </a:t>
            </a:r>
            <a:r>
              <a:rPr lang="fr-FR" b="1" i="1" dirty="0" err="1">
                <a:solidFill>
                  <a:schemeClr val="accent1">
                    <a:lumMod val="75000"/>
                  </a:schemeClr>
                </a:solidFill>
                <a:latin typeface="Arial" panose="020B0604020202020204" pitchFamily="34" charset="0"/>
                <a:cs typeface="Arial" panose="020B0604020202020204" pitchFamily="34" charset="0"/>
              </a:rPr>
              <a:t>Detambel</a:t>
            </a:r>
            <a:r>
              <a:rPr lang="fr-FR" b="1" i="1" dirty="0">
                <a:solidFill>
                  <a:schemeClr val="accent1">
                    <a:lumMod val="75000"/>
                  </a:schemeClr>
                </a:solidFill>
                <a:latin typeface="Arial" panose="020B0604020202020204" pitchFamily="34" charset="0"/>
                <a:cs typeface="Arial" panose="020B0604020202020204" pitchFamily="34" charset="0"/>
              </a:rPr>
              <a:t>)</a:t>
            </a:r>
            <a:endParaRPr lang="fr-FR" sz="1200" b="1" i="1" dirty="0">
              <a:latin typeface="Arial" panose="020B0604020202020204" pitchFamily="34" charset="0"/>
              <a:cs typeface="Arial" panose="020B0604020202020204" pitchFamily="34" charset="0"/>
            </a:endParaRPr>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21</a:t>
            </a:fld>
            <a:endParaRPr lang="fr-FR"/>
          </a:p>
        </p:txBody>
      </p:sp>
    </p:spTree>
    <p:extLst>
      <p:ext uri="{BB962C8B-B14F-4D97-AF65-F5344CB8AC3E}">
        <p14:creationId xmlns:p14="http://schemas.microsoft.com/office/powerpoint/2010/main" val="3142358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23</a:t>
            </a:fld>
            <a:endParaRPr lang="fr-FR"/>
          </a:p>
        </p:txBody>
      </p:sp>
    </p:spTree>
    <p:extLst>
      <p:ext uri="{BB962C8B-B14F-4D97-AF65-F5344CB8AC3E}">
        <p14:creationId xmlns:p14="http://schemas.microsoft.com/office/powerpoint/2010/main" val="2116331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buNone/>
            </a:pPr>
            <a:r>
              <a:rPr lang="fr-FR" sz="1200" b="1" dirty="0"/>
              <a:t>1 Je me souviens des dîners à la grande table de la boulangerie. Soupe au lait l'hiver, soupe au vin l'été.</a:t>
            </a:r>
          </a:p>
          <a:p>
            <a:pPr>
              <a:buNone/>
            </a:pPr>
            <a:r>
              <a:rPr lang="fr-FR" sz="1200" b="1" dirty="0"/>
              <a:t>2 Je me souviens des bananes coupées en trois. Nous étions trois.</a:t>
            </a:r>
          </a:p>
          <a:p>
            <a:pPr>
              <a:buNone/>
            </a:pPr>
            <a:r>
              <a:rPr lang="fr-FR" sz="1200" b="1" dirty="0"/>
              <a:t>3 Je me souviens des jeux à l'élastique à l'école.</a:t>
            </a:r>
          </a:p>
          <a:p>
            <a:pPr>
              <a:buNone/>
            </a:pPr>
            <a:endParaRPr lang="fr-FR" dirty="0"/>
          </a:p>
          <a:p>
            <a:pPr>
              <a:buNone/>
            </a:pPr>
            <a:r>
              <a:rPr lang="fr-FR" dirty="0" err="1"/>
              <a:t>Monovocalisme</a:t>
            </a:r>
            <a:r>
              <a:rPr lang="fr-FR" dirty="0"/>
              <a:t> : </a:t>
            </a:r>
            <a:r>
              <a:rPr lang="fr-FR" dirty="0" err="1"/>
              <a:t>Bubu</a:t>
            </a:r>
            <a:r>
              <a:rPr lang="fr-FR" dirty="0"/>
              <a:t> l’Urubu de Jacques Roubaud :</a:t>
            </a:r>
          </a:p>
          <a:p>
            <a:pPr>
              <a:buNone/>
            </a:pPr>
            <a:r>
              <a:rPr lang="fr-FR" dirty="0"/>
              <a:t>Un burg d’Ulm Sur un mur nu, dur (du stuc) d’un brun urubu un club fut vu, plus d’un pull, un tub (nuls) ; un fût. Sûr ? Hum hum. Du brut ? un cru? Du fût, mu, chu du mur dur, un </a:t>
            </a:r>
            <a:r>
              <a:rPr lang="fr-FR" dirty="0" err="1"/>
              <a:t>rû</a:t>
            </a:r>
            <a:r>
              <a:rPr lang="fr-FR" dirty="0"/>
              <a:t> crût, un flux sûr, un jus dru, mûr: du rhum. Nul </a:t>
            </a:r>
            <a:r>
              <a:rPr lang="fr-FR" dirty="0" err="1"/>
              <a:t>uru</a:t>
            </a:r>
            <a:r>
              <a:rPr lang="fr-FR" dirty="0"/>
              <a:t> vu, nul Turc, nul Ubu. Chut! Sus ! </a:t>
            </a:r>
            <a:r>
              <a:rPr lang="fr-FR" dirty="0" err="1"/>
              <a:t>Bubu</a:t>
            </a:r>
            <a:r>
              <a:rPr lang="fr-FR" dirty="0"/>
              <a:t> l’urubu but. Turlututu!</a:t>
            </a:r>
            <a:endParaRPr lang="fr-FR" sz="1200" b="1" dirty="0"/>
          </a:p>
          <a:p>
            <a:endParaRPr lang="fr-FR" dirty="0"/>
          </a:p>
        </p:txBody>
      </p:sp>
      <p:sp>
        <p:nvSpPr>
          <p:cNvPr id="4" name="Espace réservé du numéro de diapositive 3"/>
          <p:cNvSpPr>
            <a:spLocks noGrp="1"/>
          </p:cNvSpPr>
          <p:nvPr>
            <p:ph type="sldNum" sz="quarter" idx="5"/>
          </p:nvPr>
        </p:nvSpPr>
        <p:spPr/>
        <p:txBody>
          <a:bodyPr/>
          <a:lstStyle/>
          <a:p>
            <a:fld id="{30204BA9-B24A-0548-B630-2D4E180BD14E}" type="slidenum">
              <a:rPr lang="fr-FR" smtClean="0"/>
              <a:pPr/>
              <a:t>25</a:t>
            </a:fld>
            <a:endParaRPr lang="fr-FR"/>
          </a:p>
        </p:txBody>
      </p:sp>
    </p:spTree>
    <p:extLst>
      <p:ext uri="{BB962C8B-B14F-4D97-AF65-F5344CB8AC3E}">
        <p14:creationId xmlns:p14="http://schemas.microsoft.com/office/powerpoint/2010/main" val="451631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FFAE8A-F430-B84D-8E9B-37D875D057E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8A1FB12-2CFE-B747-A45F-71646A2F55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EA31F73-EDD3-2340-A899-23A026F4B808}"/>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5" name="Espace réservé du pied de page 4">
            <a:extLst>
              <a:ext uri="{FF2B5EF4-FFF2-40B4-BE49-F238E27FC236}">
                <a16:creationId xmlns:a16="http://schemas.microsoft.com/office/drawing/2014/main" id="{714E1082-8258-BD49-8C26-2B16564A12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E292A6-EF13-E74B-A824-6E64E4BFBB3E}"/>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2739026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732AFB-97E9-A946-A779-B82F0E34109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E427789-E0C5-E543-8E1C-E041323ABCEB}"/>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B26809A-CE3A-AC4A-BD94-2FB39B97F598}"/>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5" name="Espace réservé du pied de page 4">
            <a:extLst>
              <a:ext uri="{FF2B5EF4-FFF2-40B4-BE49-F238E27FC236}">
                <a16:creationId xmlns:a16="http://schemas.microsoft.com/office/drawing/2014/main" id="{FE1B5F34-068D-0D4E-82E8-B70642B6ABA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C5066D-69B2-8F43-9B98-E97C98F21B8C}"/>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303229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A5F92F8-4637-CB45-820A-F525A8B684B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9D590D8-F2AA-7641-BB32-5290351A5AAA}"/>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D147EBF5-951A-BE41-AD6B-C07FF5227F14}"/>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5" name="Espace réservé du pied de page 4">
            <a:extLst>
              <a:ext uri="{FF2B5EF4-FFF2-40B4-BE49-F238E27FC236}">
                <a16:creationId xmlns:a16="http://schemas.microsoft.com/office/drawing/2014/main" id="{81D5FDF8-4A1D-8B48-B436-C9929852F1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62623A4-B0A9-F247-824A-ED64BF8A4BF1}"/>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40254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A8C6F3-CC4F-FF4E-8BE7-EC9CEECE168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635332C-5034-C84A-B1DA-5D8544234732}"/>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CA40CFE-13E7-E046-8CB9-057066F9FB9E}"/>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5" name="Espace réservé du pied de page 4">
            <a:extLst>
              <a:ext uri="{FF2B5EF4-FFF2-40B4-BE49-F238E27FC236}">
                <a16:creationId xmlns:a16="http://schemas.microsoft.com/office/drawing/2014/main" id="{F2CC1C2B-B810-1B4B-9F77-B5BABB9B179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C19DF03-A857-BB4D-AC18-D9AD31522ED8}"/>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350066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152C0-CA2A-1A4B-A0A3-9B81F641BF1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EF61739-67C9-204B-A97D-0B9A9D4DEA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E29B14C1-524D-2B4A-A594-D8AC5A14984D}"/>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5" name="Espace réservé du pied de page 4">
            <a:extLst>
              <a:ext uri="{FF2B5EF4-FFF2-40B4-BE49-F238E27FC236}">
                <a16:creationId xmlns:a16="http://schemas.microsoft.com/office/drawing/2014/main" id="{54976A8A-DCED-AF4E-92AB-209D5E46470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50D386-40B9-7344-A753-29175BC11295}"/>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13498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F9DB5A-48C8-5B4F-8BAB-E8DC21332D6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043E14C-A54E-F14D-A661-03F794DDB92B}"/>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4231EABD-951B-4347-A91D-5D510EC83F9B}"/>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2920DB65-26A9-5D4A-A259-9226D049E56D}"/>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6" name="Espace réservé du pied de page 5">
            <a:extLst>
              <a:ext uri="{FF2B5EF4-FFF2-40B4-BE49-F238E27FC236}">
                <a16:creationId xmlns:a16="http://schemas.microsoft.com/office/drawing/2014/main" id="{0FB10C28-C330-9D49-8E85-27AED2BD4F9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CC806B0-45BE-DA4F-9A5D-C364ECB0CD5A}"/>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163529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6C007A-F88B-694F-A73A-A67EFE32669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C64AE08-FDEA-6A48-B12E-EDF5BC4813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4AD979D2-F5CA-9C42-8BE2-49419BC0B3C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32E3CC84-C215-8D43-9632-C69245F534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70CD43FE-E6B3-7141-B197-A30AACF345BA}"/>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78C6B54F-2CBF-5448-A8E0-03CA595FBC40}"/>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8" name="Espace réservé du pied de page 7">
            <a:extLst>
              <a:ext uri="{FF2B5EF4-FFF2-40B4-BE49-F238E27FC236}">
                <a16:creationId xmlns:a16="http://schemas.microsoft.com/office/drawing/2014/main" id="{27139987-5079-274C-8F6B-9DF3F7F46C7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F142471-B863-0742-B7F8-E00A4FCA1708}"/>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3083296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2FD1EE-C490-C343-8814-BD9346289F5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39BC339-EEAB-5C49-ABE4-F89EBC9AEF39}"/>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4" name="Espace réservé du pied de page 3">
            <a:extLst>
              <a:ext uri="{FF2B5EF4-FFF2-40B4-BE49-F238E27FC236}">
                <a16:creationId xmlns:a16="http://schemas.microsoft.com/office/drawing/2014/main" id="{AC131EF0-923E-9D4B-89D1-7753191C735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6D56C7B-05D8-294A-BC7F-23318C2C4D71}"/>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1654169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6E6BE7E-9B61-8745-9A89-4D800876BAC9}"/>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3" name="Espace réservé du pied de page 2">
            <a:extLst>
              <a:ext uri="{FF2B5EF4-FFF2-40B4-BE49-F238E27FC236}">
                <a16:creationId xmlns:a16="http://schemas.microsoft.com/office/drawing/2014/main" id="{3CE81D4C-F50C-2E40-9676-13563A1EBC5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B5C1DBF-5530-F648-9C29-64DD1F8CB126}"/>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1435603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6E72B3-2780-9840-ACC0-55C6A91EAE9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995B2CF-3978-0C4B-8F09-6B2CEFA533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BB006E05-944C-1045-A021-3A7BB4EF1D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3FF7BB3F-2875-0F42-83AF-782CAE8F29BC}"/>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6" name="Espace réservé du pied de page 5">
            <a:extLst>
              <a:ext uri="{FF2B5EF4-FFF2-40B4-BE49-F238E27FC236}">
                <a16:creationId xmlns:a16="http://schemas.microsoft.com/office/drawing/2014/main" id="{5121B027-D98D-1C4A-B2C4-A086AFF8CC8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5E53300-6138-DF45-B12D-CC5F1209E157}"/>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517016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5B8D99-FC39-AC4C-8BB7-A877DD7907D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1DFD36A-CEC5-9C4E-8D7A-5B2BC00859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F094970-6FE9-8D49-A14F-E1FF0BD55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A84126F3-3846-684F-809D-999AF60DCE71}"/>
              </a:ext>
            </a:extLst>
          </p:cNvPr>
          <p:cNvSpPr>
            <a:spLocks noGrp="1"/>
          </p:cNvSpPr>
          <p:nvPr>
            <p:ph type="dt" sz="half" idx="10"/>
          </p:nvPr>
        </p:nvSpPr>
        <p:spPr/>
        <p:txBody>
          <a:bodyPr/>
          <a:lstStyle/>
          <a:p>
            <a:fld id="{49CB2810-D706-8D4C-8034-E81AD60CEE51}" type="datetimeFigureOut">
              <a:rPr lang="fr-FR" smtClean="0"/>
              <a:pPr/>
              <a:t>15/05/2019</a:t>
            </a:fld>
            <a:endParaRPr lang="fr-FR"/>
          </a:p>
        </p:txBody>
      </p:sp>
      <p:sp>
        <p:nvSpPr>
          <p:cNvPr id="6" name="Espace réservé du pied de page 5">
            <a:extLst>
              <a:ext uri="{FF2B5EF4-FFF2-40B4-BE49-F238E27FC236}">
                <a16:creationId xmlns:a16="http://schemas.microsoft.com/office/drawing/2014/main" id="{94CB8623-F3D2-8047-A4D2-D0724C90755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5B7713-8379-F740-9FA1-A5AFA3927392}"/>
              </a:ext>
            </a:extLst>
          </p:cNvPr>
          <p:cNvSpPr>
            <a:spLocks noGrp="1"/>
          </p:cNvSpPr>
          <p:nvPr>
            <p:ph type="sldNum" sz="quarter" idx="12"/>
          </p:nvPr>
        </p:nvSpPr>
        <p:spPr/>
        <p:txBody>
          <a:bodyPr/>
          <a:lstStyle/>
          <a:p>
            <a:fld id="{D47EF0A0-6478-9A4B-8719-F352542FCCE0}" type="slidenum">
              <a:rPr lang="fr-FR" smtClean="0"/>
              <a:pPr/>
              <a:t>‹N°›</a:t>
            </a:fld>
            <a:endParaRPr lang="fr-FR"/>
          </a:p>
        </p:txBody>
      </p:sp>
    </p:spTree>
    <p:extLst>
      <p:ext uri="{BB962C8B-B14F-4D97-AF65-F5344CB8AC3E}">
        <p14:creationId xmlns:p14="http://schemas.microsoft.com/office/powerpoint/2010/main" val="1733406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73E84E1-132D-6943-8195-3491C07CDC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DAC1635-0487-E24C-8380-8F6168298E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A0FB673-97CB-2E4D-B203-62668DE68A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B2810-D706-8D4C-8034-E81AD60CEE51}" type="datetimeFigureOut">
              <a:rPr lang="fr-FR" smtClean="0"/>
              <a:pPr/>
              <a:t>15/05/2019</a:t>
            </a:fld>
            <a:endParaRPr lang="fr-FR"/>
          </a:p>
        </p:txBody>
      </p:sp>
      <p:sp>
        <p:nvSpPr>
          <p:cNvPr id="5" name="Espace réservé du pied de page 4">
            <a:extLst>
              <a:ext uri="{FF2B5EF4-FFF2-40B4-BE49-F238E27FC236}">
                <a16:creationId xmlns:a16="http://schemas.microsoft.com/office/drawing/2014/main" id="{66DEBE14-E0D6-8A44-82F4-8D79653215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E503F4A-3EE6-D248-A04D-5A13CDE3FD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EF0A0-6478-9A4B-8719-F352542FCCE0}" type="slidenum">
              <a:rPr lang="fr-FR" smtClean="0"/>
              <a:pPr/>
              <a:t>‹N°›</a:t>
            </a:fld>
            <a:endParaRPr lang="fr-FR"/>
          </a:p>
        </p:txBody>
      </p:sp>
    </p:spTree>
    <p:extLst>
      <p:ext uri="{BB962C8B-B14F-4D97-AF65-F5344CB8AC3E}">
        <p14:creationId xmlns:p14="http://schemas.microsoft.com/office/powerpoint/2010/main" val="1871718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bkuOJF-QALQ"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CE0707-22EE-AD4D-84BA-1F74C2169374}"/>
              </a:ext>
            </a:extLst>
          </p:cNvPr>
          <p:cNvSpPr>
            <a:spLocks noGrp="1"/>
          </p:cNvSpPr>
          <p:nvPr>
            <p:ph type="ctrTitle"/>
          </p:nvPr>
        </p:nvSpPr>
        <p:spPr>
          <a:xfrm>
            <a:off x="1524000" y="706726"/>
            <a:ext cx="9144000" cy="2389765"/>
          </a:xfrm>
        </p:spPr>
        <p:txBody>
          <a:bodyPr>
            <a:normAutofit/>
          </a:bodyPr>
          <a:lstStyle/>
          <a:p>
            <a:r>
              <a:rPr lang="fr-FR" sz="4000" b="1" dirty="0">
                <a:solidFill>
                  <a:schemeClr val="accent1">
                    <a:lumMod val="75000"/>
                  </a:schemeClr>
                </a:solidFill>
                <a:latin typeface="Arial" panose="020B0604020202020204" pitchFamily="34" charset="0"/>
                <a:cs typeface="Arial" panose="020B0604020202020204" pitchFamily="34" charset="0"/>
              </a:rPr>
              <a:t>CRÉATIVITÉ ET LANGAGE</a:t>
            </a:r>
            <a:br>
              <a:rPr lang="fr-FR" sz="40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Expression dramatique, poétique,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atelier d’écriture et création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d’une maison d’édition</a:t>
            </a:r>
          </a:p>
        </p:txBody>
      </p:sp>
      <p:sp>
        <p:nvSpPr>
          <p:cNvPr id="3" name="Sous-titre 2">
            <a:extLst>
              <a:ext uri="{FF2B5EF4-FFF2-40B4-BE49-F238E27FC236}">
                <a16:creationId xmlns:a16="http://schemas.microsoft.com/office/drawing/2014/main" id="{4FD0FB1A-86AB-EF47-ACBA-72E3C3A0ED16}"/>
              </a:ext>
            </a:extLst>
          </p:cNvPr>
          <p:cNvSpPr>
            <a:spLocks noGrp="1"/>
          </p:cNvSpPr>
          <p:nvPr>
            <p:ph type="subTitle" idx="1"/>
          </p:nvPr>
        </p:nvSpPr>
        <p:spPr>
          <a:xfrm>
            <a:off x="1524000" y="3470564"/>
            <a:ext cx="9144000" cy="1787236"/>
          </a:xfrm>
        </p:spPr>
        <p:txBody>
          <a:bodyPr>
            <a:normAutofit/>
          </a:bodyPr>
          <a:lstStyle/>
          <a:p>
            <a:pPr algn="r"/>
            <a:r>
              <a:rPr lang="fr-FR" sz="3200" dirty="0">
                <a:solidFill>
                  <a:schemeClr val="accent1">
                    <a:lumMod val="75000"/>
                  </a:schemeClr>
                </a:solidFill>
              </a:rPr>
              <a:t>Serge </a:t>
            </a:r>
            <a:r>
              <a:rPr lang="fr-FR" sz="3200" dirty="0" err="1">
                <a:solidFill>
                  <a:schemeClr val="accent1">
                    <a:lumMod val="75000"/>
                  </a:schemeClr>
                </a:solidFill>
              </a:rPr>
              <a:t>Herreman</a:t>
            </a:r>
            <a:endParaRPr lang="fr-FR" sz="3200" dirty="0">
              <a:solidFill>
                <a:schemeClr val="accent1">
                  <a:lumMod val="75000"/>
                </a:schemeClr>
              </a:solidFill>
            </a:endParaRPr>
          </a:p>
          <a:p>
            <a:pPr algn="r"/>
            <a:r>
              <a:rPr lang="fr-FR" sz="3200" dirty="0">
                <a:solidFill>
                  <a:schemeClr val="accent1">
                    <a:lumMod val="75000"/>
                  </a:schemeClr>
                </a:solidFill>
              </a:rPr>
              <a:t>Hélène Paumier</a:t>
            </a:r>
          </a:p>
          <a:p>
            <a:pPr algn="r"/>
            <a:r>
              <a:rPr lang="fr-FR" sz="3200" dirty="0" err="1">
                <a:solidFill>
                  <a:schemeClr val="accent1">
                    <a:lumMod val="75000"/>
                  </a:schemeClr>
                </a:solidFill>
              </a:rPr>
              <a:t>Ande</a:t>
            </a:r>
            <a:r>
              <a:rPr lang="fr-FR" sz="3200" dirty="0">
                <a:solidFill>
                  <a:schemeClr val="accent1">
                    <a:lumMod val="75000"/>
                  </a:schemeClr>
                </a:solidFill>
              </a:rPr>
              <a:t> </a:t>
            </a:r>
            <a:r>
              <a:rPr lang="fr-FR" sz="3200" dirty="0" err="1">
                <a:solidFill>
                  <a:schemeClr val="accent1">
                    <a:lumMod val="75000"/>
                  </a:schemeClr>
                </a:solidFill>
              </a:rPr>
              <a:t>Poggi</a:t>
            </a:r>
            <a:endParaRPr lang="fr-FR" sz="3200" dirty="0">
              <a:solidFill>
                <a:schemeClr val="accent1">
                  <a:lumMod val="75000"/>
                </a:schemeClr>
              </a:solidFill>
            </a:endParaRPr>
          </a:p>
        </p:txBody>
      </p:sp>
    </p:spTree>
    <p:extLst>
      <p:ext uri="{BB962C8B-B14F-4D97-AF65-F5344CB8AC3E}">
        <p14:creationId xmlns:p14="http://schemas.microsoft.com/office/powerpoint/2010/main" val="2941614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CDC8D2-2681-EE46-9A08-D724DE39359F}"/>
              </a:ext>
            </a:extLst>
          </p:cNvPr>
          <p:cNvSpPr>
            <a:spLocks noGrp="1"/>
          </p:cNvSpPr>
          <p:nvPr>
            <p:ph type="title"/>
          </p:nvPr>
        </p:nvSpPr>
        <p:spPr>
          <a:xfrm>
            <a:off x="838200" y="365126"/>
            <a:ext cx="10515600" cy="611620"/>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Le théâtre dans les Programmes</a:t>
            </a:r>
          </a:p>
        </p:txBody>
      </p:sp>
      <p:sp>
        <p:nvSpPr>
          <p:cNvPr id="3" name="Espace réservé du contenu 2">
            <a:extLst>
              <a:ext uri="{FF2B5EF4-FFF2-40B4-BE49-F238E27FC236}">
                <a16:creationId xmlns:a16="http://schemas.microsoft.com/office/drawing/2014/main" id="{C0523FBD-18A5-E543-A5D0-4318AB0FCF3D}"/>
              </a:ext>
            </a:extLst>
          </p:cNvPr>
          <p:cNvSpPr>
            <a:spLocks noGrp="1"/>
          </p:cNvSpPr>
          <p:nvPr>
            <p:ph idx="1"/>
          </p:nvPr>
        </p:nvSpPr>
        <p:spPr>
          <a:xfrm>
            <a:off x="838200" y="976746"/>
            <a:ext cx="10515600" cy="5881254"/>
          </a:xfrm>
        </p:spPr>
        <p:txBody>
          <a:bodyPr>
            <a:normAutofit fontScale="92500" lnSpcReduction="10000"/>
          </a:bodyPr>
          <a:lstStyle/>
          <a:p>
            <a:pPr marL="0" indent="0">
              <a:buNone/>
            </a:pPr>
            <a:r>
              <a:rPr lang="fr-FR" dirty="0">
                <a:latin typeface="Arial" panose="020B0604020202020204" pitchFamily="34" charset="0"/>
                <a:cs typeface="Arial" panose="020B0604020202020204" pitchFamily="34" charset="0"/>
              </a:rPr>
              <a:t>Le théâtre se situe à la fois dans les domaines de la littérature et de l’éducation artistique. </a:t>
            </a:r>
          </a:p>
          <a:p>
            <a:pPr marL="0" indent="0">
              <a:buNone/>
            </a:pPr>
            <a:endParaRPr lang="fr-FR" dirty="0">
              <a:latin typeface="Arial" panose="020B0604020202020204" pitchFamily="34" charset="0"/>
              <a:cs typeface="Arial" panose="020B0604020202020204" pitchFamily="34" charset="0"/>
            </a:endParaRPr>
          </a:p>
          <a:p>
            <a:pPr marL="0" indent="0">
              <a:buNone/>
            </a:pPr>
            <a:r>
              <a:rPr lang="fr-FR" b="1" dirty="0">
                <a:latin typeface="Arial" panose="020B0604020202020204" pitchFamily="34" charset="0"/>
                <a:cs typeface="Arial" panose="020B0604020202020204" pitchFamily="34" charset="0"/>
              </a:rPr>
              <a:t>« La pratique du théâtre est caractérisée par une approche concrète, le contact avec des professionnels et une démarche de projet s'appuyant sur des dispositifs comme les classes à projet artistique et culturel ou les ateliers artistiques. Elle peut aboutir à des temps forts manifestant les acquis des élèves devant un public ».</a:t>
            </a:r>
            <a:endParaRPr lang="fr-FR" dirty="0">
              <a:latin typeface="Arial" panose="020B0604020202020204" pitchFamily="34" charset="0"/>
              <a:cs typeface="Arial" panose="020B0604020202020204" pitchFamily="34" charset="0"/>
            </a:endParaRPr>
          </a:p>
          <a:p>
            <a:pPr marL="0" indent="0">
              <a:buNone/>
            </a:pP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La pratique du théâtre repose souvent sur une collaboration entre les enseignants et des artistes et des professionnels de la culture (comédien, metteur en scène, scénographe, régisseur lumière, etc.). </a:t>
            </a:r>
          </a:p>
          <a:p>
            <a:pPr marL="0" indent="0">
              <a:buNone/>
            </a:pPr>
            <a:r>
              <a:rPr lang="fr-FR" dirty="0">
                <a:latin typeface="Arial" panose="020B0604020202020204" pitchFamily="34" charset="0"/>
                <a:cs typeface="Arial" panose="020B0604020202020204" pitchFamily="34" charset="0"/>
              </a:rPr>
              <a:t>Elle peut prendre appui sur des projets menés en partenariat avec des structures culturelles et des associations.</a:t>
            </a:r>
          </a:p>
          <a:p>
            <a:pPr marL="0" indent="0">
              <a:buNone/>
            </a:pPr>
            <a:endParaRPr lang="fr-FR" dirty="0"/>
          </a:p>
        </p:txBody>
      </p:sp>
    </p:spTree>
    <p:extLst>
      <p:ext uri="{BB962C8B-B14F-4D97-AF65-F5344CB8AC3E}">
        <p14:creationId xmlns:p14="http://schemas.microsoft.com/office/powerpoint/2010/main" val="179983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010B64-486C-CF4B-83FE-0D0E7B20CEA9}"/>
              </a:ext>
            </a:extLst>
          </p:cNvPr>
          <p:cNvSpPr>
            <a:spLocks noGrp="1"/>
          </p:cNvSpPr>
          <p:nvPr>
            <p:ph type="title"/>
          </p:nvPr>
        </p:nvSpPr>
        <p:spPr>
          <a:xfrm>
            <a:off x="838200" y="365125"/>
            <a:ext cx="10515600" cy="798657"/>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Les objectifs</a:t>
            </a:r>
          </a:p>
        </p:txBody>
      </p:sp>
      <p:sp>
        <p:nvSpPr>
          <p:cNvPr id="3" name="Espace réservé du contenu 2">
            <a:extLst>
              <a:ext uri="{FF2B5EF4-FFF2-40B4-BE49-F238E27FC236}">
                <a16:creationId xmlns:a16="http://schemas.microsoft.com/office/drawing/2014/main" id="{0719B51B-0834-9849-8C28-444218C46014}"/>
              </a:ext>
            </a:extLst>
          </p:cNvPr>
          <p:cNvSpPr>
            <a:spLocks noGrp="1"/>
          </p:cNvSpPr>
          <p:nvPr>
            <p:ph idx="1"/>
          </p:nvPr>
        </p:nvSpPr>
        <p:spPr>
          <a:xfrm>
            <a:off x="838200" y="1454727"/>
            <a:ext cx="10515600" cy="4722236"/>
          </a:xfrm>
        </p:spPr>
        <p:txBody>
          <a:bodyPr/>
          <a:lstStyle/>
          <a:p>
            <a:pPr>
              <a:buFontTx/>
              <a:buChar char="-"/>
            </a:pPr>
            <a:r>
              <a:rPr lang="fr-FR" sz="2600" b="1" dirty="0">
                <a:solidFill>
                  <a:schemeClr val="accent1">
                    <a:lumMod val="75000"/>
                  </a:schemeClr>
                </a:solidFill>
              </a:rPr>
              <a:t>Acquérir la maîtrise de la langue aux différents cycles</a:t>
            </a:r>
          </a:p>
          <a:p>
            <a:pPr>
              <a:buFontTx/>
              <a:buChar char="-"/>
            </a:pPr>
            <a:r>
              <a:rPr lang="fr-FR" sz="2600" b="1" dirty="0">
                <a:solidFill>
                  <a:schemeClr val="accent1">
                    <a:lumMod val="75000"/>
                  </a:schemeClr>
                </a:solidFill>
              </a:rPr>
              <a:t>S'exprimer clairement à l'oral en utilisant un vocabulaire approprié</a:t>
            </a:r>
          </a:p>
          <a:p>
            <a:pPr>
              <a:buFontTx/>
              <a:buChar char="-"/>
            </a:pPr>
            <a:r>
              <a:rPr lang="fr-FR" sz="2600" b="1" dirty="0">
                <a:solidFill>
                  <a:schemeClr val="accent1">
                    <a:lumMod val="75000"/>
                  </a:schemeClr>
                </a:solidFill>
              </a:rPr>
              <a:t>Produire de l'écrit et utiliser l’outil informatique</a:t>
            </a:r>
          </a:p>
          <a:p>
            <a:pPr>
              <a:buFontTx/>
              <a:buChar char="-"/>
            </a:pPr>
            <a:r>
              <a:rPr lang="fr-FR" sz="2600" b="1" dirty="0">
                <a:solidFill>
                  <a:schemeClr val="accent1">
                    <a:lumMod val="75000"/>
                  </a:schemeClr>
                </a:solidFill>
              </a:rPr>
              <a:t>Développer la mémoire</a:t>
            </a:r>
          </a:p>
          <a:p>
            <a:pPr>
              <a:buFontTx/>
              <a:buChar char="-"/>
            </a:pPr>
            <a:r>
              <a:rPr lang="fr-FR" sz="2600" b="1" dirty="0">
                <a:solidFill>
                  <a:schemeClr val="accent1">
                    <a:lumMod val="75000"/>
                  </a:schemeClr>
                </a:solidFill>
              </a:rPr>
              <a:t>Enrichir la culture de l’élève </a:t>
            </a:r>
            <a:endParaRPr lang="fr-FR" sz="2600" dirty="0">
              <a:solidFill>
                <a:schemeClr val="accent1">
                  <a:lumMod val="75000"/>
                </a:schemeClr>
              </a:solidFill>
            </a:endParaRPr>
          </a:p>
          <a:p>
            <a:pPr>
              <a:buFontTx/>
              <a:buChar char="-"/>
            </a:pPr>
            <a:r>
              <a:rPr lang="fr-FR" sz="2600" b="1" dirty="0">
                <a:solidFill>
                  <a:schemeClr val="accent1">
                    <a:lumMod val="75000"/>
                  </a:schemeClr>
                </a:solidFill>
              </a:rPr>
              <a:t> Aider les élèves à besoins particuliers</a:t>
            </a:r>
            <a:r>
              <a:rPr lang="fr-FR" sz="2600" dirty="0">
                <a:solidFill>
                  <a:schemeClr val="accent1">
                    <a:lumMod val="75000"/>
                  </a:schemeClr>
                </a:solidFill>
              </a:rPr>
              <a:t> </a:t>
            </a:r>
          </a:p>
          <a:p>
            <a:pPr>
              <a:buFontTx/>
              <a:buChar char="-"/>
            </a:pPr>
            <a:r>
              <a:rPr lang="fr-FR" sz="2600" b="1" dirty="0">
                <a:solidFill>
                  <a:schemeClr val="accent1">
                    <a:lumMod val="75000"/>
                  </a:schemeClr>
                </a:solidFill>
              </a:rPr>
              <a:t>Instaurer un vrai dialogue avec les parents</a:t>
            </a:r>
          </a:p>
          <a:p>
            <a:pPr>
              <a:buFontTx/>
              <a:buChar char="-"/>
            </a:pPr>
            <a:r>
              <a:rPr lang="fr-FR" sz="2600" b="1" dirty="0">
                <a:solidFill>
                  <a:schemeClr val="accent1">
                    <a:lumMod val="75000"/>
                  </a:schemeClr>
                </a:solidFill>
              </a:rPr>
              <a:t>Développer la confiance en soi</a:t>
            </a:r>
          </a:p>
          <a:p>
            <a:pPr>
              <a:buFontTx/>
              <a:buChar char="-"/>
            </a:pPr>
            <a:r>
              <a:rPr lang="fr-FR" sz="2600" b="1" dirty="0">
                <a:solidFill>
                  <a:schemeClr val="accent1">
                    <a:lumMod val="75000"/>
                  </a:schemeClr>
                </a:solidFill>
              </a:rPr>
              <a:t>Devenir spectateur</a:t>
            </a:r>
            <a:endParaRPr lang="fr-FR" sz="2600" dirty="0">
              <a:solidFill>
                <a:schemeClr val="accent1">
                  <a:lumMod val="75000"/>
                </a:schemeClr>
              </a:solidFill>
            </a:endParaRPr>
          </a:p>
          <a:p>
            <a:pPr marL="0" indent="0">
              <a:buNone/>
            </a:pPr>
            <a:endParaRPr lang="fr-FR" dirty="0"/>
          </a:p>
          <a:p>
            <a:pPr>
              <a:buFontTx/>
              <a:buChar char="-"/>
            </a:pPr>
            <a:endParaRPr lang="fr-FR" dirty="0"/>
          </a:p>
        </p:txBody>
      </p:sp>
    </p:spTree>
    <p:extLst>
      <p:ext uri="{BB962C8B-B14F-4D97-AF65-F5344CB8AC3E}">
        <p14:creationId xmlns:p14="http://schemas.microsoft.com/office/powerpoint/2010/main" val="561327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279C3A-B85C-EC40-AC61-5CE0BA2C3E3F}"/>
              </a:ext>
            </a:extLst>
          </p:cNvPr>
          <p:cNvSpPr>
            <a:spLocks noGrp="1"/>
          </p:cNvSpPr>
          <p:nvPr>
            <p:ph type="title"/>
          </p:nvPr>
        </p:nvSpPr>
        <p:spPr>
          <a:xfrm>
            <a:off x="838200" y="365126"/>
            <a:ext cx="10515600" cy="632402"/>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Les activités : de la Maternelle au Lycée …</a:t>
            </a:r>
          </a:p>
        </p:txBody>
      </p:sp>
      <p:sp>
        <p:nvSpPr>
          <p:cNvPr id="3" name="Espace réservé du contenu 2">
            <a:extLst>
              <a:ext uri="{FF2B5EF4-FFF2-40B4-BE49-F238E27FC236}">
                <a16:creationId xmlns:a16="http://schemas.microsoft.com/office/drawing/2014/main" id="{6398F71F-8C22-794A-97D8-BB1F3E940C38}"/>
              </a:ext>
            </a:extLst>
          </p:cNvPr>
          <p:cNvSpPr>
            <a:spLocks noGrp="1"/>
          </p:cNvSpPr>
          <p:nvPr>
            <p:ph idx="1"/>
          </p:nvPr>
        </p:nvSpPr>
        <p:spPr>
          <a:xfrm>
            <a:off x="838200" y="1674421"/>
            <a:ext cx="10515600" cy="2945080"/>
          </a:xfrm>
        </p:spPr>
        <p:txBody>
          <a:bodyPr>
            <a:normAutofit/>
          </a:bodyPr>
          <a:lstStyle/>
          <a:p>
            <a:pPr>
              <a:buFontTx/>
              <a:buChar char="-"/>
            </a:pPr>
            <a:r>
              <a:rPr lang="fr-FR" dirty="0"/>
              <a:t>Passer du texte au jeu </a:t>
            </a:r>
          </a:p>
          <a:p>
            <a:pPr>
              <a:buFontTx/>
              <a:buChar char="-"/>
            </a:pPr>
            <a:r>
              <a:rPr lang="fr-FR" dirty="0"/>
              <a:t>Lire de nombreuses pièces de théâtre adaptées à l’âge des élèves </a:t>
            </a:r>
          </a:p>
          <a:p>
            <a:pPr>
              <a:buFontTx/>
              <a:buChar char="-"/>
            </a:pPr>
            <a:r>
              <a:rPr lang="fr-FR" dirty="0"/>
              <a:t>Rechercher des scènes écrites (courtes) et les interpréter </a:t>
            </a:r>
          </a:p>
          <a:p>
            <a:pPr>
              <a:buFontTx/>
              <a:buChar char="-"/>
            </a:pPr>
            <a:r>
              <a:rPr lang="fr-FR" dirty="0"/>
              <a:t>Rechercher dans un texte théâtral les indications de forme et de contenu</a:t>
            </a:r>
          </a:p>
          <a:p>
            <a:pPr marL="0" indent="0">
              <a:buNone/>
            </a:pPr>
            <a:endParaRPr lang="fr-FR"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3888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50848B-308E-0F44-9149-EE93B1B10B9B}"/>
              </a:ext>
            </a:extLst>
          </p:cNvPr>
          <p:cNvSpPr>
            <a:spLocks noGrp="1"/>
          </p:cNvSpPr>
          <p:nvPr>
            <p:ph type="title"/>
          </p:nvPr>
        </p:nvSpPr>
        <p:spPr>
          <a:xfrm>
            <a:off x="838200" y="365126"/>
            <a:ext cx="10515600" cy="611620"/>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 Les activités : de la Maternelle au Lycée</a:t>
            </a:r>
            <a:endParaRPr lang="fr-FR" sz="3600"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07484B64-2555-934C-BA67-E42FEE3FF006}"/>
              </a:ext>
            </a:extLst>
          </p:cNvPr>
          <p:cNvSpPr>
            <a:spLocks noGrp="1"/>
          </p:cNvSpPr>
          <p:nvPr>
            <p:ph idx="1"/>
          </p:nvPr>
        </p:nvSpPr>
        <p:spPr>
          <a:xfrm>
            <a:off x="838200" y="1184564"/>
            <a:ext cx="10515600" cy="4992399"/>
          </a:xfrm>
        </p:spPr>
        <p:txBody>
          <a:bodyPr/>
          <a:lstStyle/>
          <a:p>
            <a:pPr marL="0" indent="0">
              <a:buNone/>
            </a:pPr>
            <a:r>
              <a:rPr lang="fr-FR" dirty="0"/>
              <a:t>- Utiliser des vidéos de représentations théâtrales (Extraits). </a:t>
            </a:r>
          </a:p>
          <a:p>
            <a:pPr marL="0" indent="0">
              <a:buNone/>
            </a:pPr>
            <a:r>
              <a:rPr lang="fr-FR" dirty="0"/>
              <a:t>- Montrer que la mise en scène influe sur la représentation et l'interprétation d'un texte.</a:t>
            </a:r>
          </a:p>
          <a:p>
            <a:pPr marL="0" indent="0">
              <a:buNone/>
            </a:pPr>
            <a:r>
              <a:rPr lang="fr-FR" dirty="0"/>
              <a:t>- Rechercher les différents types ou styles d'œuvres théâtrales : opéra, marionnettes, théâtre de rue, Commedia </a:t>
            </a:r>
            <a:r>
              <a:rPr lang="fr-FR" dirty="0" err="1"/>
              <a:t>dell'Arte</a:t>
            </a:r>
            <a:r>
              <a:rPr lang="fr-FR" dirty="0"/>
              <a:t>, théâtre d'ombre, théâtre d'objet…</a:t>
            </a:r>
          </a:p>
          <a:p>
            <a:pPr marL="0" indent="0">
              <a:buNone/>
            </a:pPr>
            <a:r>
              <a:rPr lang="fr-FR" dirty="0"/>
              <a:t>- Rechercher les contextes historiques spécifiques dans lesquels certains auteurs ont inscrit leurs pièces (Cycle 3).</a:t>
            </a:r>
          </a:p>
          <a:p>
            <a:pPr>
              <a:buFontTx/>
              <a:buChar char="-"/>
            </a:pPr>
            <a:r>
              <a:rPr lang="fr-FR" dirty="0"/>
              <a:t>Lire à plusieurs voix</a:t>
            </a:r>
          </a:p>
          <a:p>
            <a:pPr marL="0" indent="0">
              <a:buNone/>
            </a:pPr>
            <a:r>
              <a:rPr lang="fr-FR" dirty="0"/>
              <a:t>- Travailler le point de vue (Se mettre dans la peau des personnages)</a:t>
            </a:r>
          </a:p>
        </p:txBody>
      </p:sp>
    </p:spTree>
    <p:extLst>
      <p:ext uri="{BB962C8B-B14F-4D97-AF65-F5344CB8AC3E}">
        <p14:creationId xmlns:p14="http://schemas.microsoft.com/office/powerpoint/2010/main" val="1988984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F54BFE-2157-1C40-8417-D559A9DA895A}"/>
              </a:ext>
            </a:extLst>
          </p:cNvPr>
          <p:cNvSpPr>
            <a:spLocks noGrp="1"/>
          </p:cNvSpPr>
          <p:nvPr>
            <p:ph type="title"/>
          </p:nvPr>
        </p:nvSpPr>
        <p:spPr>
          <a:xfrm>
            <a:off x="838200" y="365126"/>
            <a:ext cx="10515600" cy="694748"/>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Des exemples</a:t>
            </a:r>
          </a:p>
        </p:txBody>
      </p:sp>
      <p:sp>
        <p:nvSpPr>
          <p:cNvPr id="3" name="Espace réservé du contenu 2">
            <a:extLst>
              <a:ext uri="{FF2B5EF4-FFF2-40B4-BE49-F238E27FC236}">
                <a16:creationId xmlns:a16="http://schemas.microsoft.com/office/drawing/2014/main" id="{ACEE5059-043F-2F4D-AB37-724CE03AD018}"/>
              </a:ext>
            </a:extLst>
          </p:cNvPr>
          <p:cNvSpPr>
            <a:spLocks noGrp="1"/>
          </p:cNvSpPr>
          <p:nvPr>
            <p:ph idx="1"/>
          </p:nvPr>
        </p:nvSpPr>
        <p:spPr>
          <a:xfrm>
            <a:off x="838200" y="1059874"/>
            <a:ext cx="10515600" cy="5590308"/>
          </a:xfrm>
        </p:spPr>
        <p:txBody>
          <a:bodyPr/>
          <a:lstStyle/>
          <a:p>
            <a:pPr marL="0" indent="0">
              <a:buNone/>
            </a:pPr>
            <a:r>
              <a:rPr lang="fr-FR" sz="2600" b="1" dirty="0">
                <a:solidFill>
                  <a:schemeClr val="accent1">
                    <a:lumMod val="75000"/>
                  </a:schemeClr>
                </a:solidFill>
                <a:latin typeface="Arial" panose="020B0604020202020204" pitchFamily="34" charset="0"/>
                <a:cs typeface="Arial" panose="020B0604020202020204" pitchFamily="34" charset="0"/>
              </a:rPr>
              <a:t>Au cycle 1 </a:t>
            </a:r>
            <a:r>
              <a:rPr lang="fr-FR" sz="2600" dirty="0">
                <a:latin typeface="Arial" panose="020B0604020202020204" pitchFamily="34" charset="0"/>
                <a:cs typeface="Arial" panose="020B0604020202020204" pitchFamily="34" charset="0"/>
              </a:rPr>
              <a:t>: La théâtralisation d’un conte : </a:t>
            </a:r>
            <a:r>
              <a:rPr lang="fr-FR" sz="2600" b="1" i="1" dirty="0">
                <a:latin typeface="Arial" panose="020B0604020202020204" pitchFamily="34" charset="0"/>
                <a:cs typeface="Arial" panose="020B0604020202020204" pitchFamily="34" charset="0"/>
              </a:rPr>
              <a:t>Le petit chaperon rouge</a:t>
            </a:r>
          </a:p>
          <a:p>
            <a:pPr marL="0" indent="0">
              <a:buNone/>
            </a:pPr>
            <a:endParaRPr lang="fr-FR" sz="2600" dirty="0">
              <a:latin typeface="Arial" panose="020B0604020202020204" pitchFamily="34" charset="0"/>
              <a:cs typeface="Arial" panose="020B0604020202020204" pitchFamily="34" charset="0"/>
            </a:endParaRPr>
          </a:p>
          <a:p>
            <a:pPr marL="0" indent="0">
              <a:buNone/>
            </a:pPr>
            <a:r>
              <a:rPr lang="fr-FR" sz="2600" b="1" dirty="0">
                <a:solidFill>
                  <a:schemeClr val="accent1">
                    <a:lumMod val="75000"/>
                  </a:schemeClr>
                </a:solidFill>
                <a:latin typeface="Arial" panose="020B0604020202020204" pitchFamily="34" charset="0"/>
                <a:cs typeface="Arial" panose="020B0604020202020204" pitchFamily="34" charset="0"/>
              </a:rPr>
              <a:t>Au cycle 2 </a:t>
            </a:r>
            <a:r>
              <a:rPr lang="fr-FR" sz="2600" dirty="0">
                <a:latin typeface="Arial" panose="020B0604020202020204" pitchFamily="34" charset="0"/>
                <a:cs typeface="Arial" panose="020B0604020202020204" pitchFamily="34" charset="0"/>
              </a:rPr>
              <a:t>: Des saynètes courtes à jouer : </a:t>
            </a:r>
            <a:r>
              <a:rPr lang="fr-FR" sz="2600" b="1" i="1" dirty="0">
                <a:latin typeface="Arial" panose="020B0604020202020204" pitchFamily="34" charset="0"/>
                <a:cs typeface="Arial" panose="020B0604020202020204" pitchFamily="34" charset="0"/>
              </a:rPr>
              <a:t>L’accent grave </a:t>
            </a:r>
            <a:r>
              <a:rPr lang="fr-FR" sz="2600" dirty="0">
                <a:latin typeface="Arial" panose="020B0604020202020204" pitchFamily="34" charset="0"/>
                <a:cs typeface="Arial" panose="020B0604020202020204" pitchFamily="34" charset="0"/>
              </a:rPr>
              <a:t>(Jacques  Prévert) ;  </a:t>
            </a:r>
            <a:r>
              <a:rPr lang="fr-FR" sz="2600" b="1" i="1" dirty="0">
                <a:latin typeface="Arial" panose="020B0604020202020204" pitchFamily="34" charset="0"/>
                <a:cs typeface="Arial" panose="020B0604020202020204" pitchFamily="34" charset="0"/>
              </a:rPr>
              <a:t>Les farces pour écoliers </a:t>
            </a:r>
            <a:r>
              <a:rPr lang="fr-FR" sz="2600" dirty="0">
                <a:latin typeface="Arial" panose="020B0604020202020204" pitchFamily="34" charset="0"/>
                <a:cs typeface="Arial" panose="020B0604020202020204" pitchFamily="34" charset="0"/>
              </a:rPr>
              <a:t>de Pierre </a:t>
            </a:r>
            <a:r>
              <a:rPr lang="fr-FR" sz="2600" dirty="0" err="1">
                <a:latin typeface="Arial" panose="020B0604020202020204" pitchFamily="34" charset="0"/>
                <a:cs typeface="Arial" panose="020B0604020202020204" pitchFamily="34" charset="0"/>
              </a:rPr>
              <a:t>Gripari</a:t>
            </a:r>
            <a:endParaRPr lang="fr-FR" sz="2600" dirty="0">
              <a:latin typeface="Arial" panose="020B0604020202020204" pitchFamily="34" charset="0"/>
              <a:cs typeface="Arial" panose="020B0604020202020204" pitchFamily="34" charset="0"/>
            </a:endParaRPr>
          </a:p>
          <a:p>
            <a:pPr marL="0" indent="0">
              <a:buNone/>
            </a:pPr>
            <a:endParaRPr lang="fr-FR" sz="2600" dirty="0">
              <a:latin typeface="Arial" panose="020B0604020202020204" pitchFamily="34" charset="0"/>
              <a:cs typeface="Arial" panose="020B0604020202020204" pitchFamily="34" charset="0"/>
            </a:endParaRPr>
          </a:p>
          <a:p>
            <a:pPr marL="0" indent="0">
              <a:buNone/>
            </a:pPr>
            <a:r>
              <a:rPr lang="fr-FR" sz="2600" b="1" dirty="0">
                <a:solidFill>
                  <a:schemeClr val="accent1">
                    <a:lumMod val="75000"/>
                  </a:schemeClr>
                </a:solidFill>
                <a:latin typeface="Arial" panose="020B0604020202020204" pitchFamily="34" charset="0"/>
                <a:cs typeface="Arial" panose="020B0604020202020204" pitchFamily="34" charset="0"/>
              </a:rPr>
              <a:t>Au cycle 3 </a:t>
            </a:r>
            <a:r>
              <a:rPr lang="fr-FR" sz="2600" dirty="0">
                <a:latin typeface="Arial" panose="020B0604020202020204" pitchFamily="34" charset="0"/>
                <a:cs typeface="Arial" panose="020B0604020202020204" pitchFamily="34" charset="0"/>
              </a:rPr>
              <a:t>: </a:t>
            </a:r>
            <a:r>
              <a:rPr lang="fr-FR" sz="2600" b="1" i="1" dirty="0">
                <a:latin typeface="Arial" panose="020B0604020202020204" pitchFamily="34" charset="0"/>
                <a:cs typeface="Arial" panose="020B0604020202020204" pitchFamily="34" charset="0"/>
              </a:rPr>
              <a:t>La Comédie des Ogres</a:t>
            </a:r>
            <a:r>
              <a:rPr lang="fr-FR" sz="2600" b="1" dirty="0">
                <a:latin typeface="Arial" panose="020B0604020202020204" pitchFamily="34" charset="0"/>
                <a:cs typeface="Arial" panose="020B0604020202020204" pitchFamily="34" charset="0"/>
              </a:rPr>
              <a:t> (</a:t>
            </a:r>
            <a:r>
              <a:rPr lang="fr-FR" sz="2600" dirty="0">
                <a:latin typeface="Arial" panose="020B0604020202020204" pitchFamily="34" charset="0"/>
                <a:cs typeface="Arial" panose="020B0604020202020204" pitchFamily="34" charset="0"/>
              </a:rPr>
              <a:t>Fred Bernard, François Roca) </a:t>
            </a:r>
            <a:r>
              <a:rPr lang="fr-FR" sz="2600" dirty="0">
                <a:effectLst/>
                <a:latin typeface="Arial" panose="020B0604020202020204" pitchFamily="34" charset="0"/>
                <a:cs typeface="Arial" panose="020B0604020202020204" pitchFamily="34" charset="0"/>
              </a:rPr>
              <a:t>  ; </a:t>
            </a:r>
            <a:r>
              <a:rPr lang="fr-FR" sz="2600" b="1" i="1" dirty="0">
                <a:latin typeface="Arial" panose="020B0604020202020204" pitchFamily="34" charset="0"/>
                <a:cs typeface="Arial" panose="020B0604020202020204" pitchFamily="34" charset="0"/>
              </a:rPr>
              <a:t>Mange-moi</a:t>
            </a:r>
            <a:r>
              <a:rPr lang="fr-FR" sz="2600" dirty="0">
                <a:latin typeface="Arial" panose="020B0604020202020204" pitchFamily="34" charset="0"/>
                <a:cs typeface="Arial" panose="020B0604020202020204" pitchFamily="34" charset="0"/>
              </a:rPr>
              <a:t> (Nathalie Papin) ; </a:t>
            </a:r>
            <a:r>
              <a:rPr lang="fr-FR" sz="2600" b="1" i="1" dirty="0">
                <a:latin typeface="Arial" panose="020B0604020202020204" pitchFamily="34" charset="0"/>
                <a:cs typeface="Arial" panose="020B0604020202020204" pitchFamily="34" charset="0"/>
              </a:rPr>
              <a:t>Le petit Chaperon Rouge</a:t>
            </a:r>
            <a:r>
              <a:rPr lang="fr-FR" sz="2600" dirty="0">
                <a:latin typeface="Arial" panose="020B0604020202020204" pitchFamily="34" charset="0"/>
                <a:cs typeface="Arial" panose="020B0604020202020204" pitchFamily="34" charset="0"/>
              </a:rPr>
              <a:t> (Joël </a:t>
            </a:r>
            <a:r>
              <a:rPr lang="fr-FR" sz="2600" dirty="0" err="1">
                <a:latin typeface="Arial" panose="020B0604020202020204" pitchFamily="34" charset="0"/>
                <a:cs typeface="Arial" panose="020B0604020202020204" pitchFamily="34" charset="0"/>
              </a:rPr>
              <a:t>Pommerat</a:t>
            </a:r>
            <a:r>
              <a:rPr lang="fr-FR" sz="2600" dirty="0">
                <a:latin typeface="Arial" panose="020B0604020202020204" pitchFamily="34" charset="0"/>
                <a:cs typeface="Arial" panose="020B0604020202020204" pitchFamily="34" charset="0"/>
              </a:rPr>
              <a:t>) ; </a:t>
            </a:r>
            <a:r>
              <a:rPr lang="fr-FR" sz="2600" b="1" i="1" dirty="0">
                <a:latin typeface="Arial" panose="020B0604020202020204" pitchFamily="34" charset="0"/>
                <a:cs typeface="Arial" panose="020B0604020202020204" pitchFamily="34" charset="0"/>
              </a:rPr>
              <a:t>La sortie au théâtre et autres textes</a:t>
            </a:r>
            <a:r>
              <a:rPr lang="fr-FR" sz="2600" dirty="0">
                <a:latin typeface="Arial" panose="020B0604020202020204" pitchFamily="34" charset="0"/>
                <a:cs typeface="Arial" panose="020B0604020202020204" pitchFamily="34" charset="0"/>
              </a:rPr>
              <a:t> (Karl Valentin) ; </a:t>
            </a:r>
            <a:r>
              <a:rPr lang="fr-FR" sz="2600" b="1" i="1" dirty="0">
                <a:latin typeface="Arial" panose="020B0604020202020204" pitchFamily="34" charset="0"/>
                <a:cs typeface="Arial" panose="020B0604020202020204" pitchFamily="34" charset="0"/>
              </a:rPr>
              <a:t>L’</a:t>
            </a:r>
            <a:r>
              <a:rPr lang="fr-FR" sz="2600" b="1" i="1" dirty="0" err="1">
                <a:latin typeface="Arial" panose="020B0604020202020204" pitchFamily="34" charset="0"/>
                <a:cs typeface="Arial" panose="020B0604020202020204" pitchFamily="34" charset="0"/>
              </a:rPr>
              <a:t>Ogrelet</a:t>
            </a:r>
            <a:r>
              <a:rPr lang="fr-FR" sz="2600" dirty="0">
                <a:latin typeface="Arial" panose="020B0604020202020204" pitchFamily="34" charset="0"/>
                <a:cs typeface="Arial" panose="020B0604020202020204" pitchFamily="34" charset="0"/>
              </a:rPr>
              <a:t> (Suzanne Lebeau)</a:t>
            </a:r>
          </a:p>
          <a:p>
            <a:pPr marL="0" indent="0">
              <a:buNone/>
            </a:pPr>
            <a:endParaRPr lang="fr-FR" sz="2600" dirty="0">
              <a:latin typeface="Arial" panose="020B0604020202020204" pitchFamily="34" charset="0"/>
              <a:cs typeface="Arial" panose="020B0604020202020204" pitchFamily="34" charset="0"/>
            </a:endParaRPr>
          </a:p>
          <a:p>
            <a:pPr marL="0" indent="0">
              <a:buNone/>
            </a:pPr>
            <a:r>
              <a:rPr lang="fr-FR" sz="2600" b="1" dirty="0">
                <a:solidFill>
                  <a:schemeClr val="accent1">
                    <a:lumMod val="75000"/>
                  </a:schemeClr>
                </a:solidFill>
                <a:latin typeface="Arial" panose="020B0604020202020204" pitchFamily="34" charset="0"/>
                <a:cs typeface="Arial" panose="020B0604020202020204" pitchFamily="34" charset="0"/>
              </a:rPr>
              <a:t>Au cycle 4 et plus </a:t>
            </a:r>
            <a:r>
              <a:rPr lang="fr-FR" sz="2600" dirty="0">
                <a:latin typeface="Arial" panose="020B0604020202020204" pitchFamily="34" charset="0"/>
                <a:cs typeface="Arial" panose="020B0604020202020204" pitchFamily="34" charset="0"/>
              </a:rPr>
              <a:t>: les grands classiques du théâtre (Molière, J. Racine, P. Corneille, J. Anouilh, E. Rostand, W. Shakespeare, S. Beckett, …</a:t>
            </a:r>
          </a:p>
          <a:p>
            <a:pPr marL="0" indent="0">
              <a:buNone/>
            </a:pPr>
            <a:endParaRPr lang="fr-FR" sz="2600" dirty="0">
              <a:latin typeface="Arial" panose="020B0604020202020204" pitchFamily="34" charset="0"/>
              <a:cs typeface="Arial" panose="020B0604020202020204" pitchFamily="34" charset="0"/>
            </a:endParaRPr>
          </a:p>
          <a:p>
            <a:pPr marL="0" indent="0">
              <a:buNone/>
            </a:pPr>
            <a:endParaRPr lang="fr-FR" sz="2600" dirty="0">
              <a:latin typeface="Arial" panose="020B0604020202020204" pitchFamily="34" charset="0"/>
              <a:cs typeface="Arial" panose="020B0604020202020204" pitchFamily="34" charset="0"/>
            </a:endParaRPr>
          </a:p>
          <a:p>
            <a:pPr marL="0" indent="0">
              <a:buNone/>
            </a:pPr>
            <a:endParaRPr lang="fr-FR" sz="2600" dirty="0">
              <a:latin typeface="Arial" panose="020B0604020202020204" pitchFamily="34" charset="0"/>
              <a:cs typeface="Arial" panose="020B0604020202020204" pitchFamily="34" charset="0"/>
            </a:endParaRPr>
          </a:p>
          <a:p>
            <a:pPr marL="0" indent="0">
              <a:buNone/>
            </a:pPr>
            <a:endParaRPr lang="fr-FR" sz="2600" dirty="0">
              <a:latin typeface="Arial" panose="020B060402020202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366621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E14BF33F-6C5D-7848-8953-9FA8D09E21F2}"/>
              </a:ext>
            </a:extLst>
          </p:cNvPr>
          <p:cNvSpPr>
            <a:spLocks noGrp="1"/>
          </p:cNvSpPr>
          <p:nvPr>
            <p:ph type="title"/>
          </p:nvPr>
        </p:nvSpPr>
        <p:spPr>
          <a:xfrm>
            <a:off x="838200" y="365125"/>
            <a:ext cx="10515600" cy="5952548"/>
          </a:xfrm>
        </p:spPr>
        <p:txBody>
          <a:bodyPr/>
          <a:lstStyle/>
          <a:p>
            <a:pPr algn="ct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Pour clore cette partie,  la lecture d’une saynète :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i="1" dirty="0">
                <a:solidFill>
                  <a:schemeClr val="accent1">
                    <a:lumMod val="75000"/>
                  </a:schemeClr>
                </a:solidFill>
                <a:latin typeface="Arial" panose="020B0604020202020204" pitchFamily="34" charset="0"/>
                <a:cs typeface="Arial" panose="020B0604020202020204" pitchFamily="34" charset="0"/>
              </a:rPr>
              <a:t>L’accent grave </a:t>
            </a:r>
            <a:r>
              <a:rPr lang="fr-FR" sz="3600" b="1" dirty="0">
                <a:solidFill>
                  <a:schemeClr val="accent1">
                    <a:lumMod val="75000"/>
                  </a:schemeClr>
                </a:solidFill>
                <a:latin typeface="Arial" panose="020B0604020202020204" pitchFamily="34" charset="0"/>
                <a:cs typeface="Arial" panose="020B0604020202020204" pitchFamily="34" charset="0"/>
              </a:rPr>
              <a:t>de Jacques Prévert </a:t>
            </a:r>
            <a:br>
              <a:rPr lang="fr-FR" sz="3600" b="1" dirty="0">
                <a:solidFill>
                  <a:schemeClr val="accent1">
                    <a:lumMod val="75000"/>
                  </a:schemeClr>
                </a:solidFill>
                <a:latin typeface="Arial" panose="020B0604020202020204" pitchFamily="34" charset="0"/>
                <a:cs typeface="Arial" panose="020B0604020202020204" pitchFamily="34" charset="0"/>
              </a:rPr>
            </a:b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 à deux voix</a:t>
            </a:r>
            <a:br>
              <a:rPr lang="fr-FR" sz="3600" b="1" dirty="0">
                <a:solidFill>
                  <a:schemeClr val="accent1">
                    <a:lumMod val="75000"/>
                  </a:schemeClr>
                </a:solidFill>
                <a:latin typeface="Arial" panose="020B0604020202020204" pitchFamily="34" charset="0"/>
                <a:cs typeface="Arial" panose="020B0604020202020204" pitchFamily="34" charset="0"/>
              </a:rPr>
            </a:br>
            <a:r>
              <a:rPr lang="fr-FR" b="1" dirty="0">
                <a:solidFill>
                  <a:schemeClr val="accent1">
                    <a:lumMod val="75000"/>
                  </a:schemeClr>
                </a:solidFill>
              </a:rPr>
              <a:t> </a:t>
            </a:r>
          </a:p>
        </p:txBody>
      </p:sp>
    </p:spTree>
    <p:extLst>
      <p:ext uri="{BB962C8B-B14F-4D97-AF65-F5344CB8AC3E}">
        <p14:creationId xmlns:p14="http://schemas.microsoft.com/office/powerpoint/2010/main" val="3368713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CF29C7-274F-E646-9D61-BC680F0DDCE4}"/>
              </a:ext>
            </a:extLst>
          </p:cNvPr>
          <p:cNvSpPr>
            <a:spLocks noGrp="1"/>
          </p:cNvSpPr>
          <p:nvPr>
            <p:ph type="title"/>
          </p:nvPr>
        </p:nvSpPr>
        <p:spPr>
          <a:xfrm>
            <a:off x="838200" y="365125"/>
            <a:ext cx="10515600" cy="2211820"/>
          </a:xfrm>
        </p:spPr>
        <p:txBody>
          <a:bodyPr>
            <a:noAutofit/>
          </a:bodyPr>
          <a:lstStyle/>
          <a:p>
            <a:pPr algn="ct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Les activités poétiques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l’exemple de l’écriture poétique sous contraintes oulipiennes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par </a:t>
            </a:r>
            <a:r>
              <a:rPr lang="fr-FR" sz="3600" b="1" dirty="0" err="1">
                <a:solidFill>
                  <a:schemeClr val="accent1">
                    <a:lumMod val="75000"/>
                  </a:schemeClr>
                </a:solidFill>
                <a:latin typeface="Arial" panose="020B0604020202020204" pitchFamily="34" charset="0"/>
                <a:cs typeface="Arial" panose="020B0604020202020204" pitchFamily="34" charset="0"/>
              </a:rPr>
              <a:t>Ande</a:t>
            </a:r>
            <a:r>
              <a:rPr lang="fr-FR" sz="3600" b="1" dirty="0">
                <a:solidFill>
                  <a:schemeClr val="accent1">
                    <a:lumMod val="75000"/>
                  </a:schemeClr>
                </a:solidFill>
                <a:latin typeface="Arial" panose="020B0604020202020204" pitchFamily="34" charset="0"/>
                <a:cs typeface="Arial" panose="020B0604020202020204" pitchFamily="34" charset="0"/>
              </a:rPr>
              <a:t> </a:t>
            </a:r>
            <a:r>
              <a:rPr lang="fr-FR" sz="3600" b="1">
                <a:solidFill>
                  <a:schemeClr val="accent1">
                    <a:lumMod val="75000"/>
                  </a:schemeClr>
                </a:solidFill>
                <a:latin typeface="Arial" panose="020B0604020202020204" pitchFamily="34" charset="0"/>
                <a:cs typeface="Arial" panose="020B0604020202020204" pitchFamily="34" charset="0"/>
              </a:rPr>
              <a:t>Poggi</a:t>
            </a:r>
            <a:br>
              <a:rPr lang="fr-FR" sz="3600" b="1" dirty="0">
                <a:solidFill>
                  <a:schemeClr val="accent1">
                    <a:lumMod val="75000"/>
                  </a:schemeClr>
                </a:solidFill>
                <a:latin typeface="Arial" panose="020B0604020202020204" pitchFamily="34" charset="0"/>
                <a:cs typeface="Arial" panose="020B0604020202020204" pitchFamily="34" charset="0"/>
              </a:rPr>
            </a:br>
            <a:endParaRPr lang="fr-FR" sz="3600" b="1" dirty="0">
              <a:solidFill>
                <a:schemeClr val="accent1">
                  <a:lumMod val="75000"/>
                </a:schemeClr>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A79EC51D-4919-0C42-8587-5BDEF65674CE}"/>
              </a:ext>
            </a:extLst>
          </p:cNvPr>
          <p:cNvSpPr>
            <a:spLocks noGrp="1"/>
          </p:cNvSpPr>
          <p:nvPr>
            <p:ph idx="1"/>
          </p:nvPr>
        </p:nvSpPr>
        <p:spPr>
          <a:xfrm>
            <a:off x="838200" y="2576945"/>
            <a:ext cx="10515600" cy="3719946"/>
          </a:xfrm>
        </p:spPr>
        <p:txBody>
          <a:bodyPr/>
          <a:lstStyle/>
          <a:p>
            <a:endParaRPr lang="fr-FR" b="1" dirty="0"/>
          </a:p>
          <a:p>
            <a:pPr marL="0" indent="0">
              <a:buNone/>
            </a:pPr>
            <a:r>
              <a:rPr lang="fr-FR" sz="2600" b="1" dirty="0">
                <a:latin typeface="Arial" panose="020B0604020202020204" pitchFamily="34" charset="0"/>
                <a:cs typeface="Arial" panose="020B0604020202020204" pitchFamily="34" charset="0"/>
              </a:rPr>
              <a:t>Qu’est-ce que la Poésie ?</a:t>
            </a:r>
            <a:endParaRPr lang="fr-FR" sz="2600" dirty="0">
              <a:latin typeface="Arial" panose="020B0604020202020204" pitchFamily="34" charset="0"/>
              <a:cs typeface="Arial" panose="020B0604020202020204" pitchFamily="34" charset="0"/>
            </a:endParaRPr>
          </a:p>
          <a:p>
            <a:pPr marL="0" indent="0">
              <a:buNone/>
            </a:pPr>
            <a:endParaRPr lang="fr-FR" sz="2600" dirty="0">
              <a:latin typeface="Arial" panose="020B0604020202020204" pitchFamily="34" charset="0"/>
              <a:cs typeface="Arial" panose="020B0604020202020204" pitchFamily="34" charset="0"/>
            </a:endParaRPr>
          </a:p>
          <a:p>
            <a:pPr marL="0" indent="0">
              <a:buNone/>
            </a:pPr>
            <a:r>
              <a:rPr lang="fr-FR" sz="2600" i="1" dirty="0">
                <a:latin typeface="Arial" panose="020B0604020202020204" pitchFamily="34" charset="0"/>
                <a:cs typeface="Arial" panose="020B0604020202020204" pitchFamily="34" charset="0"/>
              </a:rPr>
              <a:t>La poésie</a:t>
            </a:r>
            <a:r>
              <a:rPr lang="fr-FR" sz="2600" dirty="0">
                <a:latin typeface="Arial" panose="020B0604020202020204" pitchFamily="34" charset="0"/>
                <a:cs typeface="Arial" panose="020B0604020202020204" pitchFamily="34" charset="0"/>
              </a:rPr>
              <a:t> est un genre littéraire associé à la versification et soumis à des règles prosodiques particulières, variables selon les cultures et les époques, mais tendant toujours à mettre en valeur le rythme, l'harmonie et les images.</a:t>
            </a:r>
          </a:p>
        </p:txBody>
      </p:sp>
    </p:spTree>
    <p:extLst>
      <p:ext uri="{BB962C8B-B14F-4D97-AF65-F5344CB8AC3E}">
        <p14:creationId xmlns:p14="http://schemas.microsoft.com/office/powerpoint/2010/main" val="1483404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09A475-CFE4-674E-9077-5B66B060051E}"/>
              </a:ext>
            </a:extLst>
          </p:cNvPr>
          <p:cNvSpPr>
            <a:spLocks noGrp="1"/>
          </p:cNvSpPr>
          <p:nvPr>
            <p:ph type="title"/>
          </p:nvPr>
        </p:nvSpPr>
        <p:spPr>
          <a:xfrm>
            <a:off x="838200" y="1"/>
            <a:ext cx="10515600" cy="768926"/>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Quelques définitions …</a:t>
            </a:r>
          </a:p>
        </p:txBody>
      </p:sp>
      <p:sp>
        <p:nvSpPr>
          <p:cNvPr id="3" name="Espace réservé du contenu 2">
            <a:extLst>
              <a:ext uri="{FF2B5EF4-FFF2-40B4-BE49-F238E27FC236}">
                <a16:creationId xmlns:a16="http://schemas.microsoft.com/office/drawing/2014/main" id="{AF6C109A-DD26-584C-A84E-6FC2870061C3}"/>
              </a:ext>
            </a:extLst>
          </p:cNvPr>
          <p:cNvSpPr>
            <a:spLocks noGrp="1"/>
          </p:cNvSpPr>
          <p:nvPr>
            <p:ph idx="1"/>
          </p:nvPr>
        </p:nvSpPr>
        <p:spPr>
          <a:xfrm>
            <a:off x="838200" y="768927"/>
            <a:ext cx="10515600" cy="6089073"/>
          </a:xfrm>
        </p:spPr>
        <p:txBody>
          <a:bodyPr>
            <a:normAutofit/>
          </a:bodyPr>
          <a:lstStyle/>
          <a:p>
            <a:pPr lvl="0"/>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La poésie est un monde enfermé dans un homme. (Victor Hugo)</a:t>
            </a:r>
          </a:p>
          <a:p>
            <a:pPr lvl="0"/>
            <a:r>
              <a:rPr lang="fr-FR" dirty="0">
                <a:latin typeface="Arial" panose="020B0604020202020204" pitchFamily="34" charset="0"/>
                <a:cs typeface="Arial" panose="020B0604020202020204" pitchFamily="34" charset="0"/>
              </a:rPr>
              <a:t>La poésie, ça sert à voir avec les oreilles. (Jean-Pierre </a:t>
            </a:r>
            <a:r>
              <a:rPr lang="fr-FR" dirty="0" err="1">
                <a:latin typeface="Arial" panose="020B0604020202020204" pitchFamily="34" charset="0"/>
                <a:cs typeface="Arial" panose="020B0604020202020204" pitchFamily="34" charset="0"/>
              </a:rPr>
              <a:t>Depétris</a:t>
            </a:r>
            <a:r>
              <a:rPr lang="fr-FR" dirty="0">
                <a:latin typeface="Arial" panose="020B0604020202020204" pitchFamily="34" charset="0"/>
                <a:cs typeface="Arial" panose="020B0604020202020204" pitchFamily="34" charset="0"/>
              </a:rPr>
              <a:t>)</a:t>
            </a:r>
          </a:p>
          <a:p>
            <a:pPr lvl="0"/>
            <a:r>
              <a:rPr lang="fr-FR" dirty="0">
                <a:latin typeface="Arial" panose="020B0604020202020204" pitchFamily="34" charset="0"/>
                <a:cs typeface="Arial" panose="020B0604020202020204" pitchFamily="34" charset="0"/>
              </a:rPr>
              <a:t>La poésie, c'est de savoir dire qu'il pleut quand il fait beau et qu'il fait beau quand il pleut. (Raymond Queneau)</a:t>
            </a:r>
          </a:p>
          <a:p>
            <a:pPr lvl="0"/>
            <a:r>
              <a:rPr lang="fr-FR" dirty="0">
                <a:latin typeface="Arial" panose="020B0604020202020204" pitchFamily="34" charset="0"/>
                <a:cs typeface="Arial" panose="020B0604020202020204" pitchFamily="34" charset="0"/>
              </a:rPr>
              <a:t>La poésie, c'est le langage dans le langage. (Paul Valéry)</a:t>
            </a:r>
          </a:p>
          <a:p>
            <a:pPr lvl="0"/>
            <a:r>
              <a:rPr lang="fr-FR" dirty="0">
                <a:latin typeface="Arial" panose="020B0604020202020204" pitchFamily="34" charset="0"/>
                <a:cs typeface="Arial" panose="020B0604020202020204" pitchFamily="34" charset="0"/>
              </a:rPr>
              <a:t>La poésie est cette musique que tout homme porte en soi. (William Shakespeare)</a:t>
            </a:r>
          </a:p>
          <a:p>
            <a:pPr lvl="0"/>
            <a:r>
              <a:rPr lang="fr-FR" dirty="0">
                <a:latin typeface="Arial" panose="020B0604020202020204" pitchFamily="34" charset="0"/>
                <a:cs typeface="Arial" panose="020B0604020202020204" pitchFamily="34" charset="0"/>
              </a:rPr>
              <a:t>La poésie est la rencontre de deux mots que personne n'aurait pu imaginer ensemble. (Federico Garcia Lorca)</a:t>
            </a:r>
          </a:p>
          <a:p>
            <a:pPr marL="0" indent="0">
              <a:buNone/>
            </a:pPr>
            <a:endParaRPr lang="fr-FR" dirty="0"/>
          </a:p>
        </p:txBody>
      </p:sp>
    </p:spTree>
    <p:extLst>
      <p:ext uri="{BB962C8B-B14F-4D97-AF65-F5344CB8AC3E}">
        <p14:creationId xmlns:p14="http://schemas.microsoft.com/office/powerpoint/2010/main" val="678826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310275-438E-1D48-AA76-2999559A2F5E}"/>
              </a:ext>
            </a:extLst>
          </p:cNvPr>
          <p:cNvSpPr>
            <a:spLocks noGrp="1"/>
          </p:cNvSpPr>
          <p:nvPr>
            <p:ph type="title"/>
          </p:nvPr>
        </p:nvSpPr>
        <p:spPr>
          <a:xfrm>
            <a:off x="838200" y="166255"/>
            <a:ext cx="10515600" cy="768927"/>
          </a:xfrm>
        </p:spPr>
        <p:txBody>
          <a:bodyPr>
            <a:normAutofit fontScale="90000"/>
          </a:bodyPr>
          <a:lstStyle/>
          <a:p>
            <a:pPr algn="ct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Pourquoi la Poésie en classe ?</a:t>
            </a:r>
            <a:br>
              <a:rPr lang="fr-FR" sz="3600" b="1" dirty="0">
                <a:solidFill>
                  <a:schemeClr val="accent1">
                    <a:lumMod val="75000"/>
                  </a:schemeClr>
                </a:solidFill>
                <a:latin typeface="Arial" panose="020B0604020202020204" pitchFamily="34" charset="0"/>
                <a:cs typeface="Arial" panose="020B0604020202020204" pitchFamily="34" charset="0"/>
              </a:rPr>
            </a:br>
            <a:endParaRPr lang="fr-FR" sz="3600" b="1" dirty="0">
              <a:solidFill>
                <a:schemeClr val="accent1">
                  <a:lumMod val="75000"/>
                </a:schemeClr>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70581F8D-D1EC-7946-8596-1D8BF1F9B710}"/>
              </a:ext>
            </a:extLst>
          </p:cNvPr>
          <p:cNvSpPr>
            <a:spLocks noGrp="1"/>
          </p:cNvSpPr>
          <p:nvPr>
            <p:ph idx="1"/>
          </p:nvPr>
        </p:nvSpPr>
        <p:spPr>
          <a:xfrm>
            <a:off x="838200" y="935182"/>
            <a:ext cx="10515600" cy="5673436"/>
          </a:xfrm>
        </p:spPr>
        <p:txBody>
          <a:bodyPr>
            <a:normAutofit/>
          </a:bodyPr>
          <a:lstStyle/>
          <a:p>
            <a:pPr marL="0" indent="0">
              <a:buNone/>
            </a:pPr>
            <a:endParaRPr lang="fr-FR" sz="2600" b="1" dirty="0">
              <a:solidFill>
                <a:schemeClr val="accent1">
                  <a:lumMod val="75000"/>
                </a:schemeClr>
              </a:solidFill>
              <a:latin typeface="Arial" panose="020B0604020202020204" pitchFamily="34" charset="0"/>
              <a:cs typeface="Arial" panose="020B0604020202020204" pitchFamily="34" charset="0"/>
            </a:endParaRPr>
          </a:p>
          <a:p>
            <a:pPr marL="0" indent="0">
              <a:buNone/>
            </a:pPr>
            <a:endParaRPr lang="fr-FR" sz="2600" b="1" dirty="0">
              <a:solidFill>
                <a:schemeClr val="accent1">
                  <a:lumMod val="75000"/>
                </a:schemeClr>
              </a:solidFill>
              <a:latin typeface="Arial" panose="020B0604020202020204" pitchFamily="34" charset="0"/>
              <a:cs typeface="Arial" panose="020B0604020202020204" pitchFamily="34" charset="0"/>
            </a:endParaRPr>
          </a:p>
          <a:p>
            <a:pPr marL="0" indent="0">
              <a:buNone/>
            </a:pPr>
            <a:r>
              <a:rPr lang="fr-FR" sz="2600" b="1" dirty="0">
                <a:solidFill>
                  <a:schemeClr val="accent1">
                    <a:lumMod val="75000"/>
                  </a:schemeClr>
                </a:solidFill>
                <a:latin typeface="Arial" panose="020B0604020202020204" pitchFamily="34" charset="0"/>
                <a:cs typeface="Arial" panose="020B0604020202020204" pitchFamily="34" charset="0"/>
              </a:rPr>
              <a:t>La poésie permet à l’élève de nourrir et de développer son imagination, ce qui est essentiel pour la construction de sa personnalité, c’est une ouverture au monde et aux autres.</a:t>
            </a:r>
          </a:p>
          <a:p>
            <a:pPr marL="0" indent="0">
              <a:buNone/>
            </a:pPr>
            <a:endParaRPr lang="fr-FR" sz="2600" dirty="0">
              <a:solidFill>
                <a:schemeClr val="accent1">
                  <a:lumMod val="75000"/>
                </a:schemeClr>
              </a:solidFill>
              <a:latin typeface="Arial" panose="020B0604020202020204" pitchFamily="34" charset="0"/>
              <a:cs typeface="Arial" panose="020B0604020202020204" pitchFamily="34" charset="0"/>
            </a:endParaRPr>
          </a:p>
          <a:p>
            <a:pPr marL="0" indent="0">
              <a:buNone/>
            </a:pPr>
            <a:r>
              <a:rPr lang="fr-FR" sz="2600" dirty="0">
                <a:latin typeface="Arial" panose="020B0604020202020204" pitchFamily="34" charset="0"/>
                <a:cs typeface="Arial" panose="020B0604020202020204" pitchFamily="34" charset="0"/>
              </a:rPr>
              <a:t>Au contact des poèmes, de l’agencement particulier des mots, le langage de l’élève s’enrichit de la découverte de nouvelles structures linguistiques. Par le biais de la poésie, il découvre les possibilités (orales et écrites) de sa langue.</a:t>
            </a:r>
          </a:p>
          <a:p>
            <a:pPr marL="0" indent="0">
              <a:buNone/>
            </a:pPr>
            <a:endParaRPr lang="fr-FR" sz="2600" dirty="0">
              <a:latin typeface="Arial" panose="020B060402020202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04292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FD41B3-CD8B-4144-A066-A90E7799CA7F}"/>
              </a:ext>
            </a:extLst>
          </p:cNvPr>
          <p:cNvSpPr>
            <a:spLocks noGrp="1"/>
          </p:cNvSpPr>
          <p:nvPr>
            <p:ph type="title"/>
          </p:nvPr>
        </p:nvSpPr>
        <p:spPr>
          <a:xfrm>
            <a:off x="838200" y="365126"/>
            <a:ext cx="10515600" cy="673966"/>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Des pratiques disparates concernant la poésie</a:t>
            </a:r>
            <a:r>
              <a:rPr lang="fr-FR" sz="3600" b="1" dirty="0">
                <a:solidFill>
                  <a:schemeClr val="accent1">
                    <a:lumMod val="75000"/>
                  </a:schemeClr>
                </a:solidFill>
                <a:effectLst/>
                <a:latin typeface="Arial" panose="020B0604020202020204" pitchFamily="34" charset="0"/>
                <a:cs typeface="Arial" panose="020B0604020202020204" pitchFamily="34" charset="0"/>
              </a:rPr>
              <a:t> </a:t>
            </a:r>
            <a:endParaRPr lang="fr-FR" sz="3600" b="1" dirty="0">
              <a:solidFill>
                <a:schemeClr val="accent1">
                  <a:lumMod val="75000"/>
                </a:schemeClr>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ACE4D4FE-8A49-D444-B002-8EAA539FB75B}"/>
              </a:ext>
            </a:extLst>
          </p:cNvPr>
          <p:cNvSpPr>
            <a:spLocks noGrp="1"/>
          </p:cNvSpPr>
          <p:nvPr>
            <p:ph idx="1"/>
          </p:nvPr>
        </p:nvSpPr>
        <p:spPr>
          <a:xfrm>
            <a:off x="838200" y="1039092"/>
            <a:ext cx="10515600" cy="5590308"/>
          </a:xfrm>
        </p:spPr>
        <p:txBody>
          <a:bodyPr>
            <a:normAutofit/>
          </a:bodyPr>
          <a:lstStyle/>
          <a:p>
            <a:pPr marL="0" lvl="0" indent="0">
              <a:buNone/>
            </a:pPr>
            <a:r>
              <a:rPr lang="fr-FR" b="1" dirty="0">
                <a:solidFill>
                  <a:schemeClr val="accent1">
                    <a:lumMod val="75000"/>
                  </a:schemeClr>
                </a:solidFill>
                <a:latin typeface="Arial" panose="020B0604020202020204" pitchFamily="34" charset="0"/>
                <a:cs typeface="Arial" panose="020B0604020202020204" pitchFamily="34" charset="0"/>
              </a:rPr>
              <a:t>- </a:t>
            </a:r>
            <a:r>
              <a:rPr lang="fr-FR" dirty="0">
                <a:solidFill>
                  <a:schemeClr val="accent1">
                    <a:lumMod val="75000"/>
                  </a:schemeClr>
                </a:solidFill>
                <a:latin typeface="Arial" panose="020B0604020202020204" pitchFamily="34" charset="0"/>
                <a:cs typeface="Arial" panose="020B0604020202020204" pitchFamily="34" charset="0"/>
              </a:rPr>
              <a:t>Un apprentissage par cœur (La récitation) </a:t>
            </a:r>
          </a:p>
          <a:p>
            <a:pPr marL="0" lvl="0" indent="0">
              <a:buNone/>
            </a:pPr>
            <a:r>
              <a:rPr lang="fr-FR" dirty="0">
                <a:solidFill>
                  <a:schemeClr val="accent1">
                    <a:lumMod val="75000"/>
                  </a:schemeClr>
                </a:solidFill>
                <a:latin typeface="Arial" panose="020B0604020202020204" pitchFamily="34" charset="0"/>
                <a:cs typeface="Arial" panose="020B0604020202020204" pitchFamily="34" charset="0"/>
              </a:rPr>
              <a:t>- Une mise en voix du poème (enseignant et élèves) </a:t>
            </a:r>
          </a:p>
          <a:p>
            <a:pPr marL="0" lvl="0" indent="0">
              <a:buNone/>
            </a:pPr>
            <a:r>
              <a:rPr lang="fr-FR" dirty="0">
                <a:solidFill>
                  <a:schemeClr val="accent1">
                    <a:lumMod val="75000"/>
                  </a:schemeClr>
                </a:solidFill>
                <a:latin typeface="Arial" panose="020B0604020202020204" pitchFamily="34" charset="0"/>
                <a:cs typeface="Arial" panose="020B0604020202020204" pitchFamily="34" charset="0"/>
              </a:rPr>
              <a:t>- Une « Lecture offerte » de poèmes (poèmes du jour) </a:t>
            </a:r>
          </a:p>
          <a:p>
            <a:pPr marL="0" lvl="0" indent="0">
              <a:buNone/>
            </a:pPr>
            <a:r>
              <a:rPr lang="fr-FR" dirty="0">
                <a:solidFill>
                  <a:schemeClr val="accent1">
                    <a:lumMod val="75000"/>
                  </a:schemeClr>
                </a:solidFill>
                <a:latin typeface="Arial" panose="020B0604020202020204" pitchFamily="34" charset="0"/>
                <a:cs typeface="Arial" panose="020B0604020202020204" pitchFamily="34" charset="0"/>
              </a:rPr>
              <a:t>- Une analyse de la structure d’un ou plusieurs poèmes </a:t>
            </a:r>
          </a:p>
          <a:p>
            <a:pPr marL="0" lvl="0" indent="0">
              <a:buNone/>
            </a:pPr>
            <a:r>
              <a:rPr lang="fr-FR" dirty="0">
                <a:solidFill>
                  <a:schemeClr val="accent1">
                    <a:lumMod val="75000"/>
                  </a:schemeClr>
                </a:solidFill>
                <a:latin typeface="Arial" panose="020B0604020202020204" pitchFamily="34" charset="0"/>
                <a:cs typeface="Arial" panose="020B0604020202020204" pitchFamily="34" charset="0"/>
              </a:rPr>
              <a:t>- Une mise en résonnances de plusieurs poèmes entre eux (thématiques, d’auteurs, formels) </a:t>
            </a:r>
          </a:p>
          <a:p>
            <a:pPr marL="0" lvl="0" indent="0">
              <a:buNone/>
            </a:pPr>
            <a:r>
              <a:rPr lang="fr-FR" dirty="0">
                <a:solidFill>
                  <a:schemeClr val="accent1">
                    <a:lumMod val="75000"/>
                  </a:schemeClr>
                </a:solidFill>
                <a:latin typeface="Arial" panose="020B0604020202020204" pitchFamily="34" charset="0"/>
                <a:cs typeface="Arial" panose="020B0604020202020204" pitchFamily="34" charset="0"/>
              </a:rPr>
              <a:t>- Une écriture d’un poème à partir d’un poème présenté </a:t>
            </a:r>
          </a:p>
          <a:p>
            <a:pPr marL="0" lvl="0" indent="0">
              <a:buNone/>
            </a:pPr>
            <a:r>
              <a:rPr lang="fr-FR" dirty="0">
                <a:solidFill>
                  <a:schemeClr val="accent1">
                    <a:lumMod val="75000"/>
                  </a:schemeClr>
                </a:solidFill>
                <a:latin typeface="Arial" panose="020B0604020202020204" pitchFamily="34" charset="0"/>
                <a:cs typeface="Arial" panose="020B0604020202020204" pitchFamily="34" charset="0"/>
              </a:rPr>
              <a:t>- Une écriture d’un poème à partir d’une ou plusieurs contraintes </a:t>
            </a:r>
          </a:p>
          <a:p>
            <a:pPr marL="0" lvl="0" indent="0">
              <a:buNone/>
            </a:pPr>
            <a:r>
              <a:rPr lang="fr-FR" dirty="0">
                <a:solidFill>
                  <a:schemeClr val="accent1">
                    <a:lumMod val="75000"/>
                  </a:schemeClr>
                </a:solidFill>
                <a:latin typeface="Arial" panose="020B0604020202020204" pitchFamily="34" charset="0"/>
                <a:cs typeface="Arial" panose="020B0604020202020204" pitchFamily="34" charset="0"/>
              </a:rPr>
              <a:t>- Des projets de classe ou d’établissement autour de l’écriture poétique : carnet culturel ou carnet d’écrivain, concours du Printemps des Poètes …</a:t>
            </a:r>
          </a:p>
          <a:p>
            <a:pPr marL="0" indent="0">
              <a:buNone/>
            </a:pPr>
            <a:endParaRPr lang="fr-FR" dirty="0"/>
          </a:p>
        </p:txBody>
      </p:sp>
    </p:spTree>
    <p:extLst>
      <p:ext uri="{BB962C8B-B14F-4D97-AF65-F5344CB8AC3E}">
        <p14:creationId xmlns:p14="http://schemas.microsoft.com/office/powerpoint/2010/main" val="991646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48D7B2-814C-7B4F-BEA0-A57F2095BF06}"/>
              </a:ext>
            </a:extLst>
          </p:cNvPr>
          <p:cNvSpPr>
            <a:spLocks noGrp="1"/>
          </p:cNvSpPr>
          <p:nvPr>
            <p:ph type="title"/>
          </p:nvPr>
        </p:nvSpPr>
        <p:spPr>
          <a:xfrm>
            <a:off x="838200" y="0"/>
            <a:ext cx="10515600" cy="894946"/>
          </a:xfrm>
        </p:spPr>
        <p:txBody>
          <a:bodyPr>
            <a:normAutofit/>
          </a:bodyPr>
          <a:lstStyle/>
          <a:p>
            <a:pPr algn="ctr"/>
            <a:r>
              <a:rPr lang="fr-FR" sz="2800" b="1" dirty="0">
                <a:solidFill>
                  <a:schemeClr val="accent1">
                    <a:lumMod val="75000"/>
                  </a:schemeClr>
                </a:solidFill>
                <a:latin typeface="Arial" panose="020B0604020202020204" pitchFamily="34" charset="0"/>
                <a:cs typeface="Arial" panose="020B0604020202020204" pitchFamily="34" charset="0"/>
              </a:rPr>
              <a:t>Présentation de la session </a:t>
            </a:r>
            <a:br>
              <a:rPr lang="fr-FR" sz="2800" b="1" dirty="0">
                <a:solidFill>
                  <a:schemeClr val="accent1">
                    <a:lumMod val="75000"/>
                  </a:schemeClr>
                </a:solidFill>
                <a:latin typeface="Arial" panose="020B0604020202020204" pitchFamily="34" charset="0"/>
                <a:cs typeface="Arial" panose="020B0604020202020204" pitchFamily="34" charset="0"/>
              </a:rPr>
            </a:br>
            <a:r>
              <a:rPr lang="fr-FR" sz="2800" b="1" dirty="0">
                <a:solidFill>
                  <a:schemeClr val="accent1">
                    <a:lumMod val="75000"/>
                  </a:schemeClr>
                </a:solidFill>
                <a:latin typeface="Arial" panose="020B0604020202020204" pitchFamily="34" charset="0"/>
                <a:cs typeface="Arial" panose="020B0604020202020204" pitchFamily="34" charset="0"/>
              </a:rPr>
              <a:t>et de la partie théâtre par serge </a:t>
            </a:r>
            <a:r>
              <a:rPr lang="fr-FR" sz="2800" b="1" dirty="0" err="1">
                <a:solidFill>
                  <a:schemeClr val="accent1">
                    <a:lumMod val="75000"/>
                  </a:schemeClr>
                </a:solidFill>
                <a:latin typeface="Arial" panose="020B0604020202020204" pitchFamily="34" charset="0"/>
                <a:cs typeface="Arial" panose="020B0604020202020204" pitchFamily="34" charset="0"/>
              </a:rPr>
              <a:t>Herreman</a:t>
            </a:r>
            <a:endParaRPr lang="fr-FR" sz="2800" b="1" dirty="0">
              <a:solidFill>
                <a:schemeClr val="accent1">
                  <a:lumMod val="75000"/>
                </a:schemeClr>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1C8B2A89-6107-2D44-B125-EFB0BA686E97}"/>
              </a:ext>
            </a:extLst>
          </p:cNvPr>
          <p:cNvSpPr>
            <a:spLocks noGrp="1"/>
          </p:cNvSpPr>
          <p:nvPr>
            <p:ph idx="1"/>
          </p:nvPr>
        </p:nvSpPr>
        <p:spPr>
          <a:xfrm>
            <a:off x="838200" y="894946"/>
            <a:ext cx="10515600" cy="5963054"/>
          </a:xfrm>
        </p:spPr>
        <p:txBody>
          <a:bodyPr>
            <a:normAutofit fontScale="77500" lnSpcReduction="20000"/>
          </a:bodyPr>
          <a:lstStyle/>
          <a:p>
            <a:pPr marL="0" indent="0" algn="ctr">
              <a:buNone/>
            </a:pPr>
            <a:r>
              <a:rPr lang="fr-FR" sz="3100" b="1" dirty="0">
                <a:latin typeface="Arial" panose="020B0604020202020204" pitchFamily="34" charset="0"/>
                <a:cs typeface="Arial" panose="020B0604020202020204" pitchFamily="34" charset="0"/>
              </a:rPr>
              <a:t>Les « Fondamentaux »  </a:t>
            </a:r>
          </a:p>
          <a:p>
            <a:pPr marL="0" indent="0">
              <a:lnSpc>
                <a:spcPct val="160000"/>
              </a:lnSpc>
              <a:spcBef>
                <a:spcPts val="0"/>
              </a:spcBef>
              <a:buNone/>
            </a:pPr>
            <a:r>
              <a:rPr lang="fr-FR" dirty="0">
                <a:latin typeface="Arial" pitchFamily="34" charset="0"/>
                <a:cs typeface="Arial" pitchFamily="34" charset="0"/>
              </a:rPr>
              <a:t>Quand on parle du fondamental à l’école et plus généralement en éducation de quoi parle-t-on ? Que faut-il entendre par « fondamentaux » ? Si  l’on en croit le ministère, ils sont au nombre de trois + 1 : « lire, écrire, compter et vivre ensemble ». </a:t>
            </a:r>
          </a:p>
          <a:p>
            <a:pPr marL="0" indent="0">
              <a:lnSpc>
                <a:spcPct val="160000"/>
              </a:lnSpc>
              <a:spcBef>
                <a:spcPts val="0"/>
              </a:spcBef>
              <a:buNone/>
            </a:pPr>
            <a:r>
              <a:rPr lang="fr-FR" dirty="0">
                <a:latin typeface="Arial" pitchFamily="34" charset="0"/>
                <a:cs typeface="Arial" pitchFamily="34" charset="0"/>
              </a:rPr>
              <a:t>Ce triptyque ne renvoie nullement à l’école républicaine de Jules Ferry lequel s’est toujours prononcé contre cette idée en défendant les enseignements dits « accessoires » comme « les leçons de choses, l’enseignement du dessin, les notions d’histoire naturelle, les musées scolaires, la gymnastique, le travail manuel, le chant, la musique chorale » « </a:t>
            </a:r>
            <a:r>
              <a:rPr lang="fr-FR" b="1" dirty="0">
                <a:latin typeface="Arial" pitchFamily="34" charset="0"/>
                <a:cs typeface="Arial" pitchFamily="34" charset="0"/>
              </a:rPr>
              <a:t>Tous ces </a:t>
            </a:r>
            <a:r>
              <a:rPr lang="fr-FR" b="1" i="1" u="sng" dirty="0">
                <a:latin typeface="Arial" pitchFamily="34" charset="0"/>
                <a:cs typeface="Arial" pitchFamily="34" charset="0"/>
              </a:rPr>
              <a:t>accessoires </a:t>
            </a:r>
            <a:r>
              <a:rPr lang="fr-FR" b="1" dirty="0">
                <a:latin typeface="Arial" pitchFamily="34" charset="0"/>
                <a:cs typeface="Arial" pitchFamily="34" charset="0"/>
              </a:rPr>
              <a:t> sont à nos yeux, dit Jules Ferry, la chose principale […] » </a:t>
            </a:r>
            <a:r>
              <a:rPr lang="fr-FR" dirty="0">
                <a:latin typeface="Arial" pitchFamily="34" charset="0"/>
                <a:cs typeface="Arial" pitchFamily="34" charset="0"/>
              </a:rPr>
              <a:t>C’est</a:t>
            </a:r>
            <a:r>
              <a:rPr lang="fr-FR" b="1" dirty="0">
                <a:latin typeface="Arial" pitchFamily="34" charset="0"/>
                <a:cs typeface="Arial" pitchFamily="34" charset="0"/>
              </a:rPr>
              <a:t> </a:t>
            </a:r>
            <a:r>
              <a:rPr lang="fr-FR" dirty="0">
                <a:latin typeface="Arial" pitchFamily="34" charset="0"/>
                <a:cs typeface="Arial" pitchFamily="34" charset="0"/>
              </a:rPr>
              <a:t>dans les enseignements dits « accessoires » que réside selon lui la rupture entre « l’Ancien régime » et le « nouveau ». </a:t>
            </a:r>
          </a:p>
        </p:txBody>
      </p:sp>
    </p:spTree>
    <p:extLst>
      <p:ext uri="{BB962C8B-B14F-4D97-AF65-F5344CB8AC3E}">
        <p14:creationId xmlns:p14="http://schemas.microsoft.com/office/powerpoint/2010/main" val="1716600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8C6392-6805-AD43-8322-AFA7188E5C85}"/>
              </a:ext>
            </a:extLst>
          </p:cNvPr>
          <p:cNvSpPr>
            <a:spLocks noGrp="1"/>
          </p:cNvSpPr>
          <p:nvPr>
            <p:ph type="title"/>
          </p:nvPr>
        </p:nvSpPr>
        <p:spPr>
          <a:xfrm>
            <a:off x="838200" y="365126"/>
            <a:ext cx="10515600" cy="611620"/>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Faire écrire des poèmes, c’est : </a:t>
            </a:r>
          </a:p>
        </p:txBody>
      </p:sp>
      <p:sp>
        <p:nvSpPr>
          <p:cNvPr id="3" name="Espace réservé du contenu 2">
            <a:extLst>
              <a:ext uri="{FF2B5EF4-FFF2-40B4-BE49-F238E27FC236}">
                <a16:creationId xmlns:a16="http://schemas.microsoft.com/office/drawing/2014/main" id="{3213A3E3-5F51-8C43-8299-29DF630CE5BE}"/>
              </a:ext>
            </a:extLst>
          </p:cNvPr>
          <p:cNvSpPr>
            <a:spLocks noGrp="1"/>
          </p:cNvSpPr>
          <p:nvPr>
            <p:ph idx="1"/>
          </p:nvPr>
        </p:nvSpPr>
        <p:spPr>
          <a:xfrm>
            <a:off x="415636" y="1226127"/>
            <a:ext cx="11201400" cy="4950836"/>
          </a:xfrm>
        </p:spPr>
        <p:txBody>
          <a:bodyPr>
            <a:normAutofit/>
          </a:bodyPr>
          <a:lstStyle/>
          <a:p>
            <a:pPr marL="0" indent="0">
              <a:buNone/>
            </a:pPr>
            <a:endParaRPr lang="fr-FR" dirty="0"/>
          </a:p>
          <a:p>
            <a:pPr marL="0" lvl="0" indent="0">
              <a:buNone/>
            </a:pPr>
            <a:r>
              <a:rPr lang="fr-FR" sz="2600" b="1" dirty="0">
                <a:solidFill>
                  <a:schemeClr val="accent1">
                    <a:lumMod val="75000"/>
                  </a:schemeClr>
                </a:solidFill>
                <a:latin typeface="Arial" panose="020B0604020202020204" pitchFamily="34" charset="0"/>
                <a:cs typeface="Arial" panose="020B0604020202020204" pitchFamily="34" charset="0"/>
              </a:rPr>
              <a:t>Permettre aux élèves de comprendre ce qu’est la poésie.</a:t>
            </a:r>
          </a:p>
          <a:p>
            <a:pPr marL="0" lvl="0" indent="0">
              <a:buNone/>
            </a:pPr>
            <a:r>
              <a:rPr lang="fr-FR" sz="2600" b="1" dirty="0">
                <a:solidFill>
                  <a:schemeClr val="accent1">
                    <a:lumMod val="75000"/>
                  </a:schemeClr>
                </a:solidFill>
                <a:latin typeface="Arial" panose="020B0604020202020204" pitchFamily="34" charset="0"/>
                <a:cs typeface="Arial" panose="020B0604020202020204" pitchFamily="34" charset="0"/>
              </a:rPr>
              <a:t>Cela peut être un des remèdes possibles aux situations d’échec scolaire et peut permettre aux élèves de devenir auteur et poète. </a:t>
            </a:r>
          </a:p>
          <a:p>
            <a:pPr marL="0" lvl="0" indent="0">
              <a:buNone/>
            </a:pPr>
            <a:endParaRPr lang="fr-FR" sz="2600" b="1" dirty="0">
              <a:solidFill>
                <a:schemeClr val="accent1">
                  <a:lumMod val="75000"/>
                </a:schemeClr>
              </a:solidFill>
              <a:latin typeface="Arial" panose="020B0604020202020204" pitchFamily="34" charset="0"/>
              <a:cs typeface="Arial" panose="020B0604020202020204" pitchFamily="34" charset="0"/>
            </a:endParaRPr>
          </a:p>
          <a:p>
            <a:pPr marL="0" lvl="0" indent="0">
              <a:buNone/>
            </a:pPr>
            <a:endParaRPr lang="fr-FR" sz="2600" dirty="0"/>
          </a:p>
          <a:p>
            <a:pPr marL="0" lvl="0" indent="0">
              <a:buNone/>
            </a:pPr>
            <a:endParaRPr lang="fr-FR" sz="2600" dirty="0"/>
          </a:p>
          <a:p>
            <a:pPr marL="0" lvl="0" indent="0" algn="ctr">
              <a:buNone/>
            </a:pPr>
            <a:r>
              <a:rPr lang="fr-FR" sz="2600" dirty="0">
                <a:latin typeface="Arial" panose="020B0604020202020204" pitchFamily="34" charset="0"/>
                <a:cs typeface="Arial" panose="020B0604020202020204" pitchFamily="34" charset="0"/>
              </a:rPr>
              <a:t>Mais pourquoi « sous contrainte oulipienne » ? </a:t>
            </a:r>
          </a:p>
          <a:p>
            <a:pPr marL="0" lvl="0" indent="0" algn="ctr">
              <a:buNone/>
            </a:pPr>
            <a:r>
              <a:rPr lang="fr-FR" sz="2600" dirty="0">
                <a:latin typeface="Arial" panose="020B0604020202020204" pitchFamily="34" charset="0"/>
                <a:cs typeface="Arial" panose="020B0604020202020204" pitchFamily="34" charset="0"/>
              </a:rPr>
              <a:t>Et qu’est-ce que l’</a:t>
            </a:r>
            <a:r>
              <a:rPr lang="fr-FR" sz="2600" dirty="0" err="1">
                <a:latin typeface="Arial" panose="020B0604020202020204" pitchFamily="34" charset="0"/>
                <a:cs typeface="Arial" panose="020B0604020202020204" pitchFamily="34" charset="0"/>
              </a:rPr>
              <a:t>OuLiPo</a:t>
            </a:r>
            <a:r>
              <a:rPr lang="fr-FR" sz="2600" dirty="0">
                <a:latin typeface="Arial" panose="020B0604020202020204" pitchFamily="34" charset="0"/>
                <a:cs typeface="Arial" panose="020B0604020202020204" pitchFamily="34" charset="0"/>
              </a:rPr>
              <a:t> ?</a:t>
            </a:r>
          </a:p>
          <a:p>
            <a:pPr marL="0" indent="0">
              <a:buNone/>
            </a:pPr>
            <a:endParaRPr lang="fr-FR" dirty="0"/>
          </a:p>
        </p:txBody>
      </p:sp>
      <p:sp>
        <p:nvSpPr>
          <p:cNvPr id="4" name="Flèche vers le bas 3">
            <a:extLst>
              <a:ext uri="{FF2B5EF4-FFF2-40B4-BE49-F238E27FC236}">
                <a16:creationId xmlns:a16="http://schemas.microsoft.com/office/drawing/2014/main" id="{AC762720-7908-6243-A498-D08C4919ED0F}"/>
              </a:ext>
            </a:extLst>
          </p:cNvPr>
          <p:cNvSpPr/>
          <p:nvPr/>
        </p:nvSpPr>
        <p:spPr>
          <a:xfrm>
            <a:off x="5853684" y="321234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65723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4BDF1-4785-C048-B5DE-6203EDDE69B8}"/>
              </a:ext>
            </a:extLst>
          </p:cNvPr>
          <p:cNvSpPr>
            <a:spLocks noGrp="1"/>
          </p:cNvSpPr>
          <p:nvPr>
            <p:ph type="title"/>
          </p:nvPr>
        </p:nvSpPr>
        <p:spPr>
          <a:xfrm>
            <a:off x="838200" y="0"/>
            <a:ext cx="10515600" cy="789709"/>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L’</a:t>
            </a:r>
            <a:r>
              <a:rPr lang="fr-FR" sz="3600" b="1" dirty="0" err="1">
                <a:solidFill>
                  <a:schemeClr val="accent1">
                    <a:lumMod val="75000"/>
                  </a:schemeClr>
                </a:solidFill>
                <a:latin typeface="Arial" panose="020B0604020202020204" pitchFamily="34" charset="0"/>
                <a:cs typeface="Arial" panose="020B0604020202020204" pitchFamily="34" charset="0"/>
              </a:rPr>
              <a:t>OuLiPo</a:t>
            </a:r>
            <a:endParaRPr lang="fr-FR" sz="3600" b="1" dirty="0">
              <a:solidFill>
                <a:schemeClr val="accent1">
                  <a:lumMod val="75000"/>
                </a:schemeClr>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047C1C9-808E-4446-A42B-351D06951A8B}"/>
              </a:ext>
            </a:extLst>
          </p:cNvPr>
          <p:cNvSpPr>
            <a:spLocks noGrp="1"/>
          </p:cNvSpPr>
          <p:nvPr>
            <p:ph idx="1"/>
          </p:nvPr>
        </p:nvSpPr>
        <p:spPr>
          <a:xfrm>
            <a:off x="290944" y="789709"/>
            <a:ext cx="11450783" cy="6068291"/>
          </a:xfrm>
        </p:spPr>
        <p:txBody>
          <a:bodyPr>
            <a:normAutofit/>
          </a:bodyPr>
          <a:lstStyle/>
          <a:p>
            <a:pPr marL="0" indent="0">
              <a:buNone/>
            </a:pPr>
            <a:r>
              <a:rPr lang="fr-FR" dirty="0">
                <a:latin typeface="Arial" panose="020B0604020202020204" pitchFamily="34" charset="0"/>
                <a:cs typeface="Arial" panose="020B0604020202020204" pitchFamily="34" charset="0"/>
              </a:rPr>
              <a:t>L'</a:t>
            </a:r>
            <a:r>
              <a:rPr lang="fr-FR" b="1" dirty="0">
                <a:latin typeface="Arial" panose="020B0604020202020204" pitchFamily="34" charset="0"/>
                <a:cs typeface="Arial" panose="020B0604020202020204" pitchFamily="34" charset="0"/>
              </a:rPr>
              <a:t>Ouvroir de littérature potentielle (</a:t>
            </a:r>
            <a:r>
              <a:rPr lang="fr-FR" b="1" dirty="0" err="1">
                <a:latin typeface="Arial" panose="020B0604020202020204" pitchFamily="34" charset="0"/>
                <a:cs typeface="Arial" panose="020B0604020202020204" pitchFamily="34" charset="0"/>
              </a:rPr>
              <a:t>OuLiPo</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est un groupe international de littéraires et de mathématiciens se définissant comme (RQ) :</a:t>
            </a:r>
            <a:r>
              <a:rPr lang="fr-FR" b="1" dirty="0">
                <a:latin typeface="Arial" panose="020B0604020202020204" pitchFamily="34" charset="0"/>
                <a:cs typeface="Arial" panose="020B0604020202020204" pitchFamily="34" charset="0"/>
              </a:rPr>
              <a:t> « des</a:t>
            </a:r>
            <a:r>
              <a:rPr lang="fr-FR" dirty="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rats qui construisent eux-mêmes le labyrinthe dont ils se proposent de sortir ».</a:t>
            </a:r>
          </a:p>
          <a:p>
            <a:pPr marL="0" indent="0">
              <a:buNone/>
            </a:pP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L’</a:t>
            </a:r>
            <a:r>
              <a:rPr lang="fr-FR" dirty="0" err="1">
                <a:latin typeface="Arial" panose="020B0604020202020204" pitchFamily="34" charset="0"/>
                <a:cs typeface="Arial" panose="020B0604020202020204" pitchFamily="34" charset="0"/>
              </a:rPr>
              <a:t>OuLiPo</a:t>
            </a:r>
            <a:r>
              <a:rPr lang="fr-FR" dirty="0">
                <a:latin typeface="Arial" panose="020B0604020202020204" pitchFamily="34" charset="0"/>
                <a:cs typeface="Arial" panose="020B0604020202020204" pitchFamily="34" charset="0"/>
              </a:rPr>
              <a:t> s’adonnent à une exploration méthodique des potentialités de la langue, pour la sortir de son fonctionnement routinier.</a:t>
            </a:r>
          </a:p>
          <a:p>
            <a:pPr marL="0" indent="0">
              <a:buNone/>
            </a:pPr>
            <a:endParaRPr lang="fr-FR" dirty="0"/>
          </a:p>
          <a:p>
            <a:pPr marL="0" indent="0">
              <a:buNone/>
            </a:pPr>
            <a:endParaRPr lang="fr-FR" dirty="0"/>
          </a:p>
          <a:p>
            <a:pPr marL="0" indent="0">
              <a:buNone/>
            </a:pPr>
            <a:endParaRPr lang="fr-FR" dirty="0">
              <a:solidFill>
                <a:schemeClr val="accent1">
                  <a:lumMod val="75000"/>
                </a:schemeClr>
              </a:solidFill>
              <a:latin typeface="Arial" panose="020B0604020202020204" pitchFamily="34" charset="0"/>
              <a:cs typeface="Arial" panose="020B0604020202020204" pitchFamily="34" charset="0"/>
            </a:endParaRPr>
          </a:p>
          <a:p>
            <a:pPr marL="0" indent="0">
              <a:buNone/>
            </a:pPr>
            <a:endParaRPr lang="fr-FR" dirty="0">
              <a:solidFill>
                <a:schemeClr val="accent1">
                  <a:lumMod val="75000"/>
                </a:schemeClr>
              </a:solidFill>
              <a:latin typeface="Arial" panose="020B0604020202020204" pitchFamily="34" charset="0"/>
              <a:cs typeface="Arial" panose="020B0604020202020204" pitchFamily="34" charset="0"/>
            </a:endParaRPr>
          </a:p>
          <a:p>
            <a:pPr marL="0" indent="0">
              <a:buNone/>
            </a:pPr>
            <a:r>
              <a:rPr lang="fr-FR" dirty="0">
                <a:solidFill>
                  <a:schemeClr val="accent1">
                    <a:lumMod val="75000"/>
                  </a:schemeClr>
                </a:solidFill>
                <a:latin typeface="Arial" panose="020B0604020202020204" pitchFamily="34" charset="0"/>
                <a:cs typeface="Arial" panose="020B0604020202020204" pitchFamily="34" charset="0"/>
              </a:rPr>
              <a:t>« Au fond, je me donne des règles pour être totalement libre » (GP)</a:t>
            </a:r>
          </a:p>
        </p:txBody>
      </p:sp>
      <p:sp>
        <p:nvSpPr>
          <p:cNvPr id="5" name="Flèche vers le bas 4">
            <a:extLst>
              <a:ext uri="{FF2B5EF4-FFF2-40B4-BE49-F238E27FC236}">
                <a16:creationId xmlns:a16="http://schemas.microsoft.com/office/drawing/2014/main" id="{2C849322-0EBD-7947-9C1B-1E29230BCC0B}"/>
              </a:ext>
            </a:extLst>
          </p:cNvPr>
          <p:cNvSpPr/>
          <p:nvPr/>
        </p:nvSpPr>
        <p:spPr>
          <a:xfrm>
            <a:off x="5508037" y="430741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spTree>
    <p:extLst>
      <p:ext uri="{BB962C8B-B14F-4D97-AF65-F5344CB8AC3E}">
        <p14:creationId xmlns:p14="http://schemas.microsoft.com/office/powerpoint/2010/main" val="1312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469937-977F-A648-A882-C0D25A797006}"/>
              </a:ext>
            </a:extLst>
          </p:cNvPr>
          <p:cNvSpPr>
            <a:spLocks noGrp="1"/>
          </p:cNvSpPr>
          <p:nvPr>
            <p:ph type="title"/>
          </p:nvPr>
        </p:nvSpPr>
        <p:spPr>
          <a:xfrm>
            <a:off x="838200" y="365126"/>
            <a:ext cx="10515600" cy="715530"/>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Ecrire sous contraintes oulipiennes</a:t>
            </a:r>
          </a:p>
        </p:txBody>
      </p:sp>
      <p:sp>
        <p:nvSpPr>
          <p:cNvPr id="3" name="Espace réservé du contenu 2">
            <a:extLst>
              <a:ext uri="{FF2B5EF4-FFF2-40B4-BE49-F238E27FC236}">
                <a16:creationId xmlns:a16="http://schemas.microsoft.com/office/drawing/2014/main" id="{54F8CABB-56DD-7A40-AB87-A19349D47971}"/>
              </a:ext>
            </a:extLst>
          </p:cNvPr>
          <p:cNvSpPr>
            <a:spLocks noGrp="1"/>
          </p:cNvSpPr>
          <p:nvPr>
            <p:ph idx="1"/>
          </p:nvPr>
        </p:nvSpPr>
        <p:spPr>
          <a:xfrm>
            <a:off x="838200" y="1080656"/>
            <a:ext cx="10515600" cy="5465617"/>
          </a:xfrm>
        </p:spPr>
        <p:txBody>
          <a:bodyPr>
            <a:normAutofit/>
          </a:bodyPr>
          <a:lstStyle/>
          <a:p>
            <a:pPr marL="0" indent="0">
              <a:buNone/>
            </a:pPr>
            <a:endParaRPr lang="fr-FR" sz="2600" b="1" dirty="0">
              <a:solidFill>
                <a:schemeClr val="accent1">
                  <a:lumMod val="75000"/>
                </a:schemeClr>
              </a:solidFill>
              <a:latin typeface="Arial" panose="020B0604020202020204" pitchFamily="34" charset="0"/>
              <a:ea typeface="ＭＳ Ｐゴシック" charset="-128"/>
              <a:cs typeface="Arial" panose="020B0604020202020204" pitchFamily="34" charset="0"/>
            </a:endParaRPr>
          </a:p>
          <a:p>
            <a:pPr marL="0" indent="0">
              <a:buNone/>
            </a:pPr>
            <a:r>
              <a:rPr lang="fr-FR" sz="2600" b="1" dirty="0">
                <a:solidFill>
                  <a:schemeClr val="accent1">
                    <a:lumMod val="75000"/>
                  </a:schemeClr>
                </a:solidFill>
                <a:latin typeface="Arial" panose="020B0604020202020204" pitchFamily="34" charset="0"/>
                <a:ea typeface="ＭＳ Ｐゴシック" charset="-128"/>
                <a:cs typeface="Arial" panose="020B0604020202020204" pitchFamily="34" charset="0"/>
              </a:rPr>
              <a:t>La contrainte d’</a:t>
            </a:r>
            <a:r>
              <a:rPr lang="fr-FR" altLang="ja-JP" sz="2600" b="1" dirty="0">
                <a:solidFill>
                  <a:schemeClr val="accent1">
                    <a:lumMod val="75000"/>
                  </a:schemeClr>
                </a:solidFill>
                <a:latin typeface="Arial" panose="020B0604020202020204" pitchFamily="34" charset="0"/>
                <a:ea typeface="ＭＳ Ｐゴシック" charset="-128"/>
                <a:cs typeface="Arial" panose="020B0604020202020204" pitchFamily="34" charset="0"/>
              </a:rPr>
              <a:t>écriture</a:t>
            </a:r>
            <a:r>
              <a:rPr lang="fr-FR" altLang="ja-JP" sz="2600" dirty="0">
                <a:solidFill>
                  <a:schemeClr val="accent1">
                    <a:lumMod val="75000"/>
                  </a:schemeClr>
                </a:solidFill>
                <a:latin typeface="Arial" panose="020B0604020202020204" pitchFamily="34" charset="0"/>
                <a:ea typeface="ＭＳ Ｐゴシック" charset="-128"/>
                <a:cs typeface="Arial" panose="020B0604020202020204" pitchFamily="34" charset="0"/>
              </a:rPr>
              <a:t> </a:t>
            </a:r>
            <a:r>
              <a:rPr lang="fr-FR" altLang="ja-JP" sz="2600" dirty="0">
                <a:latin typeface="Arial" panose="020B0604020202020204" pitchFamily="34" charset="0"/>
                <a:ea typeface="ＭＳ Ｐゴシック" charset="-128"/>
                <a:cs typeface="Arial" panose="020B0604020202020204" pitchFamily="34" charset="0"/>
              </a:rPr>
              <a:t>permet à l’écrivain débutant, de pratiquer l’écriture par l’intermédiaire du jeu et de la règle et évite l’angoisse de la page blanche. </a:t>
            </a:r>
          </a:p>
          <a:p>
            <a:pPr marL="0" indent="0">
              <a:buNone/>
            </a:pPr>
            <a:endParaRPr lang="fr-FR" altLang="ja-JP" sz="2600" dirty="0">
              <a:latin typeface="Arial" panose="020B0604020202020204" pitchFamily="34" charset="0"/>
              <a:ea typeface="ＭＳ Ｐゴシック" charset="-128"/>
              <a:cs typeface="Arial" panose="020B0604020202020204" pitchFamily="34" charset="0"/>
            </a:endParaRPr>
          </a:p>
          <a:p>
            <a:pPr marL="0" indent="0">
              <a:buNone/>
            </a:pPr>
            <a:r>
              <a:rPr lang="fr-FR" altLang="ja-JP" sz="2600" dirty="0">
                <a:latin typeface="Arial" panose="020B0604020202020204" pitchFamily="34" charset="0"/>
                <a:ea typeface="ＭＳ Ｐゴシック" charset="-128"/>
                <a:cs typeface="Arial" panose="020B0604020202020204" pitchFamily="34" charset="0"/>
              </a:rPr>
              <a:t>Elle </a:t>
            </a:r>
            <a:r>
              <a:rPr lang="fr-FR" altLang="ja-JP" sz="2600" b="1" dirty="0">
                <a:solidFill>
                  <a:schemeClr val="accent1">
                    <a:lumMod val="75000"/>
                  </a:schemeClr>
                </a:solidFill>
                <a:latin typeface="Arial" panose="020B0604020202020204" pitchFamily="34" charset="0"/>
                <a:ea typeface="ＭＳ Ｐゴシック" charset="-128"/>
                <a:cs typeface="Arial" panose="020B0604020202020204" pitchFamily="34" charset="0"/>
              </a:rPr>
              <a:t>permet à l’élève d’écrire </a:t>
            </a:r>
            <a:r>
              <a:rPr lang="fr-FR" altLang="ja-JP" sz="2600" dirty="0">
                <a:latin typeface="Arial" panose="020B0604020202020204" pitchFamily="34" charset="0"/>
                <a:ea typeface="ＭＳ Ｐゴシック" charset="-128"/>
                <a:cs typeface="Arial" panose="020B0604020202020204" pitchFamily="34" charset="0"/>
              </a:rPr>
              <a:t>alors même qu’il pense n’avoir rien à dire.</a:t>
            </a:r>
          </a:p>
          <a:p>
            <a:pPr marL="0" indent="0">
              <a:buNone/>
            </a:pPr>
            <a:endParaRPr lang="fr-FR" altLang="ja-JP" sz="2600" dirty="0">
              <a:latin typeface="Arial" panose="020B0604020202020204" pitchFamily="34" charset="0"/>
              <a:ea typeface="ＭＳ Ｐゴシック" charset="-128"/>
              <a:cs typeface="Arial" panose="020B0604020202020204" pitchFamily="34" charset="0"/>
            </a:endParaRPr>
          </a:p>
          <a:p>
            <a:pPr marL="0" indent="0">
              <a:buNone/>
            </a:pPr>
            <a:r>
              <a:rPr lang="fr-FR" altLang="ja-JP" sz="2600" dirty="0">
                <a:latin typeface="Arial" panose="020B0604020202020204" pitchFamily="34" charset="0"/>
                <a:ea typeface="ＭＳ Ｐゴシック" charset="-128"/>
                <a:cs typeface="Arial" panose="020B0604020202020204" pitchFamily="34" charset="0"/>
              </a:rPr>
              <a:t>Pour les enseignants, pratiquer avant l’élève </a:t>
            </a:r>
            <a:r>
              <a:rPr lang="fr-FR" altLang="ja-JP" sz="2600" b="1" dirty="0">
                <a:solidFill>
                  <a:schemeClr val="accent1">
                    <a:lumMod val="75000"/>
                  </a:schemeClr>
                </a:solidFill>
                <a:latin typeface="Arial" panose="020B0604020202020204" pitchFamily="34" charset="0"/>
                <a:ea typeface="ＭＳ Ｐゴシック" charset="-128"/>
                <a:cs typeface="Arial" panose="020B0604020202020204" pitchFamily="34" charset="0"/>
              </a:rPr>
              <a:t>l’activité d’écriture</a:t>
            </a:r>
            <a:r>
              <a:rPr lang="fr-FR" altLang="ja-JP" sz="2600" b="1" dirty="0">
                <a:solidFill>
                  <a:srgbClr val="0000FF"/>
                </a:solidFill>
                <a:latin typeface="Arial" panose="020B0604020202020204" pitchFamily="34" charset="0"/>
                <a:ea typeface="ＭＳ Ｐゴシック" charset="-128"/>
                <a:cs typeface="Arial" panose="020B0604020202020204" pitchFamily="34" charset="0"/>
              </a:rPr>
              <a:t> </a:t>
            </a:r>
            <a:r>
              <a:rPr lang="fr-FR" altLang="ja-JP" sz="2600" dirty="0">
                <a:latin typeface="Arial" panose="020B0604020202020204" pitchFamily="34" charset="0"/>
                <a:ea typeface="ＭＳ Ｐゴシック" charset="-128"/>
                <a:cs typeface="Arial" panose="020B0604020202020204" pitchFamily="34" charset="0"/>
              </a:rPr>
              <a:t>permet de comprendre ce qui se joue dans l’écriture proposée, d’anticiper les difficultés, de gérer l’activité au plus près des élèves que l’on a.</a:t>
            </a:r>
            <a:endParaRPr lang="fr-FR" altLang="ja-JP" sz="2400" dirty="0">
              <a:ea typeface="ＭＳ Ｐゴシック" charset="-128"/>
            </a:endParaRPr>
          </a:p>
          <a:p>
            <a:pPr marL="0" indent="0">
              <a:buNone/>
            </a:pPr>
            <a:endParaRPr lang="fr-FR" altLang="ja-JP" sz="2600" dirty="0">
              <a:latin typeface="Arial" panose="020B0604020202020204" pitchFamily="34" charset="0"/>
              <a:ea typeface="ＭＳ Ｐゴシック" charset="-128"/>
              <a:cs typeface="Arial" panose="020B0604020202020204" pitchFamily="34" charset="0"/>
            </a:endParaRPr>
          </a:p>
          <a:p>
            <a:pPr marL="0" indent="0">
              <a:buNone/>
            </a:pPr>
            <a:endParaRPr lang="fr-FR" altLang="ja-JP" dirty="0">
              <a:ea typeface="ＭＳ Ｐゴシック" charset="-128"/>
            </a:endParaRPr>
          </a:p>
          <a:p>
            <a:pPr marL="0" indent="0">
              <a:buNone/>
            </a:pPr>
            <a:endParaRPr lang="fr-FR" dirty="0"/>
          </a:p>
        </p:txBody>
      </p:sp>
    </p:spTree>
    <p:extLst>
      <p:ext uri="{BB962C8B-B14F-4D97-AF65-F5344CB8AC3E}">
        <p14:creationId xmlns:p14="http://schemas.microsoft.com/office/powerpoint/2010/main" val="3097244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BEACC1-AC84-1D4A-B363-3C5D8E2E1B1C}"/>
              </a:ext>
            </a:extLst>
          </p:cNvPr>
          <p:cNvSpPr>
            <a:spLocks noGrp="1"/>
          </p:cNvSpPr>
          <p:nvPr>
            <p:ph type="title"/>
          </p:nvPr>
        </p:nvSpPr>
        <p:spPr>
          <a:xfrm>
            <a:off x="838200" y="365125"/>
            <a:ext cx="10515600" cy="549275"/>
          </a:xfrm>
        </p:spPr>
        <p:txBody>
          <a:bodyPr>
            <a:normAutofit/>
          </a:bodyPr>
          <a:lstStyle/>
          <a:p>
            <a:pPr algn="ctr"/>
            <a:r>
              <a:rPr lang="fr-FR" sz="3200" b="1" dirty="0">
                <a:solidFill>
                  <a:schemeClr val="accent1">
                    <a:lumMod val="75000"/>
                  </a:schemeClr>
                </a:solidFill>
                <a:latin typeface="Arial" panose="020B0604020202020204" pitchFamily="34" charset="0"/>
                <a:cs typeface="Arial" panose="020B0604020202020204" pitchFamily="34" charset="0"/>
              </a:rPr>
              <a:t>Ecrire et comprendre le fonctionnement de la langue</a:t>
            </a:r>
          </a:p>
        </p:txBody>
      </p:sp>
      <p:sp>
        <p:nvSpPr>
          <p:cNvPr id="3" name="Espace réservé du contenu 2">
            <a:extLst>
              <a:ext uri="{FF2B5EF4-FFF2-40B4-BE49-F238E27FC236}">
                <a16:creationId xmlns:a16="http://schemas.microsoft.com/office/drawing/2014/main" id="{EBC4CC46-F338-154D-AFD0-736786C2C2C6}"/>
              </a:ext>
            </a:extLst>
          </p:cNvPr>
          <p:cNvSpPr>
            <a:spLocks noGrp="1"/>
          </p:cNvSpPr>
          <p:nvPr>
            <p:ph idx="1"/>
          </p:nvPr>
        </p:nvSpPr>
        <p:spPr>
          <a:xfrm>
            <a:off x="838200" y="914400"/>
            <a:ext cx="10515600" cy="5262563"/>
          </a:xfrm>
        </p:spPr>
        <p:txBody>
          <a:bodyPr/>
          <a:lstStyle/>
          <a:p>
            <a:pPr>
              <a:buNone/>
            </a:pPr>
            <a:endParaRPr lang="fr-FR" dirty="0"/>
          </a:p>
          <a:p>
            <a:pPr>
              <a:buNone/>
            </a:pPr>
            <a:r>
              <a:rPr lang="fr-FR" sz="2600" dirty="0">
                <a:latin typeface="Arial" panose="020B0604020202020204" pitchFamily="34" charset="0"/>
                <a:cs typeface="Arial" panose="020B0604020202020204" pitchFamily="34" charset="0"/>
              </a:rPr>
              <a:t>« Savoir manipuler la langue c’est en connaître les règles certes, mais c’est aussi et surtout </a:t>
            </a:r>
            <a:r>
              <a:rPr lang="fr-FR" sz="2600" b="1" dirty="0">
                <a:solidFill>
                  <a:schemeClr val="accent1">
                    <a:lumMod val="75000"/>
                  </a:schemeClr>
                </a:solidFill>
                <a:latin typeface="Arial" panose="020B0604020202020204" pitchFamily="34" charset="0"/>
                <a:cs typeface="Arial" panose="020B0604020202020204" pitchFamily="34" charset="0"/>
              </a:rPr>
              <a:t>savoir s’en servir</a:t>
            </a:r>
            <a:r>
              <a:rPr lang="fr-FR" sz="2600" dirty="0">
                <a:latin typeface="Arial" panose="020B0604020202020204" pitchFamily="34" charset="0"/>
                <a:cs typeface="Arial" panose="020B0604020202020204" pitchFamily="34" charset="0"/>
              </a:rPr>
              <a:t> ». </a:t>
            </a:r>
          </a:p>
          <a:p>
            <a:pPr>
              <a:buNone/>
            </a:pPr>
            <a:endParaRPr lang="fr-FR" sz="2600" dirty="0">
              <a:latin typeface="Arial" panose="020B0604020202020204" pitchFamily="34" charset="0"/>
              <a:cs typeface="Arial" panose="020B0604020202020204" pitchFamily="34" charset="0"/>
            </a:endParaRPr>
          </a:p>
          <a:p>
            <a:pPr>
              <a:buNone/>
            </a:pPr>
            <a:r>
              <a:rPr lang="fr-FR" sz="2600" dirty="0">
                <a:latin typeface="Arial" panose="020B0604020202020204" pitchFamily="34" charset="0"/>
                <a:cs typeface="Arial" panose="020B0604020202020204" pitchFamily="34" charset="0"/>
              </a:rPr>
              <a:t>Il est donc utile de </a:t>
            </a:r>
            <a:r>
              <a:rPr lang="fr-FR" sz="2600" b="1" dirty="0">
                <a:solidFill>
                  <a:schemeClr val="accent1">
                    <a:lumMod val="75000"/>
                  </a:schemeClr>
                </a:solidFill>
                <a:latin typeface="Arial" panose="020B0604020202020204" pitchFamily="34" charset="0"/>
                <a:cs typeface="Arial" panose="020B0604020202020204" pitchFamily="34" charset="0"/>
              </a:rPr>
              <a:t>faire comprendre à l’élève à quoi sert d’apprendre les règles mais aussi de les lui faire manipuler au travers d’exercices ludiques et d’écrits personnels</a:t>
            </a:r>
            <a:r>
              <a:rPr lang="fr-FR" sz="2600" dirty="0">
                <a:solidFill>
                  <a:schemeClr val="accent1">
                    <a:lumMod val="75000"/>
                  </a:schemeClr>
                </a:solidFill>
                <a:latin typeface="Arial" panose="020B0604020202020204" pitchFamily="34" charset="0"/>
                <a:cs typeface="Arial" panose="020B0604020202020204" pitchFamily="34" charset="0"/>
              </a:rPr>
              <a:t>. </a:t>
            </a:r>
          </a:p>
          <a:p>
            <a:pPr>
              <a:buNone/>
            </a:pPr>
            <a:endParaRPr lang="fr-FR" sz="2600" dirty="0">
              <a:solidFill>
                <a:schemeClr val="accent1">
                  <a:lumMod val="75000"/>
                </a:schemeClr>
              </a:solidFill>
              <a:latin typeface="Arial" panose="020B0604020202020204" pitchFamily="34" charset="0"/>
              <a:cs typeface="Arial" panose="020B0604020202020204" pitchFamily="34" charset="0"/>
            </a:endParaRPr>
          </a:p>
          <a:p>
            <a:pPr>
              <a:buNone/>
            </a:pPr>
            <a:r>
              <a:rPr lang="fr-FR" sz="2400" dirty="0">
                <a:latin typeface="Arial" panose="020B0604020202020204" pitchFamily="34" charset="0"/>
                <a:cs typeface="Arial" panose="020B0604020202020204" pitchFamily="34" charset="0"/>
              </a:rPr>
              <a:t>D. </a:t>
            </a:r>
            <a:r>
              <a:rPr lang="fr-FR" sz="2400" dirty="0" err="1">
                <a:latin typeface="Arial" panose="020B0604020202020204" pitchFamily="34" charset="0"/>
                <a:cs typeface="Arial" panose="020B0604020202020204" pitchFamily="34" charset="0"/>
              </a:rPr>
              <a:t>Bucheton</a:t>
            </a:r>
            <a:r>
              <a:rPr lang="fr-FR" sz="2400" dirty="0">
                <a:latin typeface="Arial" panose="020B0604020202020204" pitchFamily="34" charset="0"/>
                <a:cs typeface="Arial" panose="020B0604020202020204" pitchFamily="34" charset="0"/>
              </a:rPr>
              <a:t>, J.C </a:t>
            </a:r>
            <a:r>
              <a:rPr lang="fr-FR" sz="2400" dirty="0" err="1">
                <a:latin typeface="Arial" panose="020B0604020202020204" pitchFamily="34" charset="0"/>
                <a:cs typeface="Arial" panose="020B0604020202020204" pitchFamily="34" charset="0"/>
              </a:rPr>
              <a:t>Chabanne</a:t>
            </a:r>
            <a:r>
              <a:rPr lang="fr-FR" sz="2400" dirty="0">
                <a:latin typeface="Arial" panose="020B0604020202020204" pitchFamily="34" charset="0"/>
                <a:cs typeface="Arial" panose="020B0604020202020204" pitchFamily="34" charset="0"/>
              </a:rPr>
              <a:t>, </a:t>
            </a:r>
            <a:r>
              <a:rPr lang="fr-FR" sz="2400" i="1" dirty="0">
                <a:latin typeface="Arial" panose="020B0604020202020204" pitchFamily="34" charset="0"/>
                <a:cs typeface="Arial" panose="020B0604020202020204" pitchFamily="34" charset="0"/>
              </a:rPr>
              <a:t>Ecrire en ZEP, un autre regard sur les écrits des élèves</a:t>
            </a:r>
            <a:r>
              <a:rPr lang="fr-FR" sz="2400" dirty="0">
                <a:latin typeface="Arial" panose="020B0604020202020204" pitchFamily="34" charset="0"/>
                <a:cs typeface="Arial" panose="020B0604020202020204" pitchFamily="34" charset="0"/>
              </a:rPr>
              <a:t>, Delagrave, 2002</a:t>
            </a:r>
          </a:p>
          <a:p>
            <a:pPr marL="0" indent="0">
              <a:buNone/>
            </a:pPr>
            <a:endParaRPr lang="fr-FR" dirty="0"/>
          </a:p>
        </p:txBody>
      </p:sp>
    </p:spTree>
    <p:extLst>
      <p:ext uri="{BB962C8B-B14F-4D97-AF65-F5344CB8AC3E}">
        <p14:creationId xmlns:p14="http://schemas.microsoft.com/office/powerpoint/2010/main" val="3356474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031396-94FE-474C-BF41-B7E4D0FB0641}"/>
              </a:ext>
            </a:extLst>
          </p:cNvPr>
          <p:cNvSpPr>
            <a:spLocks noGrp="1"/>
          </p:cNvSpPr>
          <p:nvPr>
            <p:ph type="title"/>
          </p:nvPr>
        </p:nvSpPr>
        <p:spPr>
          <a:xfrm>
            <a:off x="838200" y="365126"/>
            <a:ext cx="10515600" cy="611620"/>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Des ateliers d’écriture poétique pourquoi ? </a:t>
            </a:r>
          </a:p>
        </p:txBody>
      </p:sp>
      <p:sp>
        <p:nvSpPr>
          <p:cNvPr id="3" name="Espace réservé du contenu 2">
            <a:extLst>
              <a:ext uri="{FF2B5EF4-FFF2-40B4-BE49-F238E27FC236}">
                <a16:creationId xmlns:a16="http://schemas.microsoft.com/office/drawing/2014/main" id="{75A44688-1FF1-9A48-B906-19B66A67FF71}"/>
              </a:ext>
            </a:extLst>
          </p:cNvPr>
          <p:cNvSpPr>
            <a:spLocks noGrp="1"/>
          </p:cNvSpPr>
          <p:nvPr>
            <p:ph idx="1"/>
          </p:nvPr>
        </p:nvSpPr>
        <p:spPr>
          <a:xfrm>
            <a:off x="838200" y="1676400"/>
            <a:ext cx="10515600" cy="4724400"/>
          </a:xfrm>
        </p:spPr>
        <p:txBody>
          <a:bodyPr>
            <a:noAutofit/>
          </a:bodyPr>
          <a:lstStyle/>
          <a:p>
            <a:pPr marL="0" indent="0">
              <a:buNone/>
            </a:pPr>
            <a:r>
              <a:rPr lang="fr-FR" sz="2600" b="1" dirty="0">
                <a:solidFill>
                  <a:schemeClr val="accent1">
                    <a:lumMod val="75000"/>
                  </a:schemeClr>
                </a:solidFill>
                <a:latin typeface="Arial" panose="020B0604020202020204" pitchFamily="34" charset="0"/>
                <a:cs typeface="Arial" panose="020B0604020202020204" pitchFamily="34" charset="0"/>
              </a:rPr>
              <a:t>Parce que : </a:t>
            </a:r>
          </a:p>
          <a:p>
            <a:pPr>
              <a:buFontTx/>
              <a:buChar char="-"/>
            </a:pPr>
            <a:endParaRPr lang="fr-FR" sz="2600" b="1" dirty="0">
              <a:solidFill>
                <a:schemeClr val="accent1">
                  <a:lumMod val="75000"/>
                </a:schemeClr>
              </a:solidFill>
              <a:latin typeface="Arial" panose="020B0604020202020204" pitchFamily="34" charset="0"/>
              <a:cs typeface="Arial" panose="020B0604020202020204" pitchFamily="34" charset="0"/>
            </a:endParaRPr>
          </a:p>
          <a:p>
            <a:pPr>
              <a:buFontTx/>
              <a:buChar char="-"/>
            </a:pPr>
            <a:r>
              <a:rPr lang="fr-FR" sz="2600" b="1" dirty="0">
                <a:solidFill>
                  <a:schemeClr val="accent1">
                    <a:lumMod val="75000"/>
                  </a:schemeClr>
                </a:solidFill>
                <a:latin typeface="Arial" panose="020B0604020202020204" pitchFamily="34" charset="0"/>
                <a:cs typeface="Arial" panose="020B0604020202020204" pitchFamily="34" charset="0"/>
              </a:rPr>
              <a:t>L’enseignant peut proposer des écritures courtes, nombreuses et variées</a:t>
            </a:r>
          </a:p>
          <a:p>
            <a:pPr>
              <a:buFontTx/>
              <a:buChar char="-"/>
            </a:pPr>
            <a:r>
              <a:rPr lang="fr-FR" sz="2600" b="1" dirty="0">
                <a:solidFill>
                  <a:schemeClr val="accent1">
                    <a:lumMod val="75000"/>
                  </a:schemeClr>
                </a:solidFill>
                <a:latin typeface="Arial" panose="020B0604020202020204" pitchFamily="34" charset="0"/>
                <a:cs typeface="Arial" panose="020B0604020202020204" pitchFamily="34" charset="0"/>
              </a:rPr>
              <a:t>l’élève a un résultat rapidement visible </a:t>
            </a:r>
          </a:p>
          <a:p>
            <a:pPr>
              <a:buFontTx/>
              <a:buChar char="-"/>
            </a:pPr>
            <a:r>
              <a:rPr lang="fr-FR" sz="2600" b="1" dirty="0">
                <a:solidFill>
                  <a:schemeClr val="accent1">
                    <a:lumMod val="75000"/>
                  </a:schemeClr>
                </a:solidFill>
                <a:latin typeface="Arial" panose="020B0604020202020204" pitchFamily="34" charset="0"/>
                <a:cs typeface="Arial" panose="020B0604020202020204" pitchFamily="34" charset="0"/>
              </a:rPr>
              <a:t>cela donne du sens à l’apprentissage</a:t>
            </a:r>
          </a:p>
          <a:p>
            <a:pPr>
              <a:buFontTx/>
              <a:buChar char="-"/>
            </a:pPr>
            <a:r>
              <a:rPr lang="fr-FR" sz="2600" b="1" dirty="0">
                <a:solidFill>
                  <a:schemeClr val="accent1">
                    <a:lumMod val="75000"/>
                  </a:schemeClr>
                </a:solidFill>
                <a:latin typeface="Arial" panose="020B0604020202020204" pitchFamily="34" charset="0"/>
                <a:cs typeface="Arial" panose="020B0604020202020204" pitchFamily="34" charset="0"/>
              </a:rPr>
              <a:t>cela permet aux élèves de réinvestir des connaissances acquises</a:t>
            </a:r>
          </a:p>
          <a:p>
            <a:pPr marL="0" indent="0">
              <a:buNone/>
            </a:pPr>
            <a:r>
              <a:rPr lang="fr-FR" sz="2600" dirty="0">
                <a:solidFill>
                  <a:schemeClr val="accent1">
                    <a:lumMod val="75000"/>
                  </a:schemeClr>
                </a:solidFill>
                <a:latin typeface="Arial" panose="020B0604020202020204" pitchFamily="34" charset="0"/>
                <a:cs typeface="Arial" panose="020B0604020202020204" pitchFamily="34" charset="0"/>
              </a:rPr>
              <a:t>-</a:t>
            </a:r>
            <a:r>
              <a:rPr lang="fr-FR" sz="2600" b="1" dirty="0">
                <a:solidFill>
                  <a:schemeClr val="accent1">
                    <a:lumMod val="75000"/>
                  </a:schemeClr>
                </a:solidFill>
                <a:latin typeface="Arial" panose="020B0604020202020204" pitchFamily="34" charset="0"/>
                <a:cs typeface="Arial" panose="020B0604020202020204" pitchFamily="34" charset="0"/>
              </a:rPr>
              <a:t> cela permet aux élèves d’aller vers une univers poétique souvent méconnu</a:t>
            </a:r>
          </a:p>
        </p:txBody>
      </p:sp>
    </p:spTree>
    <p:extLst>
      <p:ext uri="{BB962C8B-B14F-4D97-AF65-F5344CB8AC3E}">
        <p14:creationId xmlns:p14="http://schemas.microsoft.com/office/powerpoint/2010/main" val="1396247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3BE7EA-6E0C-014D-8A52-5773D6F04F29}"/>
              </a:ext>
            </a:extLst>
          </p:cNvPr>
          <p:cNvSpPr>
            <a:spLocks noGrp="1"/>
          </p:cNvSpPr>
          <p:nvPr>
            <p:ph type="title"/>
          </p:nvPr>
        </p:nvSpPr>
        <p:spPr>
          <a:xfrm>
            <a:off x="838200" y="365125"/>
            <a:ext cx="10515600" cy="590839"/>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Quelques exemples de contraintes (poétiques)</a:t>
            </a:r>
            <a:endParaRPr lang="fr-FR" sz="3600" dirty="0"/>
          </a:p>
        </p:txBody>
      </p:sp>
      <p:sp>
        <p:nvSpPr>
          <p:cNvPr id="3" name="Espace réservé du contenu 2">
            <a:extLst>
              <a:ext uri="{FF2B5EF4-FFF2-40B4-BE49-F238E27FC236}">
                <a16:creationId xmlns:a16="http://schemas.microsoft.com/office/drawing/2014/main" id="{F65EFD0E-CB9E-1644-A6BA-E5234B9411B0}"/>
              </a:ext>
            </a:extLst>
          </p:cNvPr>
          <p:cNvSpPr>
            <a:spLocks noGrp="1"/>
          </p:cNvSpPr>
          <p:nvPr>
            <p:ph idx="1"/>
          </p:nvPr>
        </p:nvSpPr>
        <p:spPr>
          <a:xfrm>
            <a:off x="838200" y="955964"/>
            <a:ext cx="10778836" cy="5631872"/>
          </a:xfrm>
        </p:spPr>
        <p:txBody>
          <a:bodyPr>
            <a:normAutofit/>
          </a:bodyPr>
          <a:lstStyle/>
          <a:p>
            <a:pPr marL="0" indent="0">
              <a:buNone/>
            </a:pPr>
            <a:r>
              <a:rPr lang="fr-FR" dirty="0"/>
              <a:t>- </a:t>
            </a:r>
            <a:r>
              <a:rPr lang="fr-FR" b="1" i="1" dirty="0">
                <a:solidFill>
                  <a:schemeClr val="accent1">
                    <a:lumMod val="75000"/>
                  </a:schemeClr>
                </a:solidFill>
              </a:rPr>
              <a:t>Le centon </a:t>
            </a:r>
            <a:r>
              <a:rPr lang="fr-FR" dirty="0"/>
              <a:t> (C’est rédiger un texte en empruntant des vers tirés d’œuvres </a:t>
            </a:r>
            <a:r>
              <a:rPr lang="fr-FR" dirty="0" err="1"/>
              <a:t>pré-existantes</a:t>
            </a:r>
            <a:r>
              <a:rPr lang="fr-FR" dirty="0"/>
              <a:t>)</a:t>
            </a:r>
          </a:p>
          <a:p>
            <a:pPr>
              <a:buFontTx/>
              <a:buChar char="-"/>
            </a:pPr>
            <a:r>
              <a:rPr lang="fr-FR" b="1" i="1" dirty="0">
                <a:solidFill>
                  <a:schemeClr val="accent1">
                    <a:lumMod val="75000"/>
                  </a:schemeClr>
                </a:solidFill>
              </a:rPr>
              <a:t>Le texte à démarreur </a:t>
            </a:r>
            <a:r>
              <a:rPr lang="fr-FR" dirty="0"/>
              <a:t>dont l’exemple le plus connu est le : </a:t>
            </a:r>
            <a:r>
              <a:rPr lang="fr-FR" b="1" i="1" dirty="0"/>
              <a:t>Je me souviens </a:t>
            </a:r>
            <a:r>
              <a:rPr lang="fr-FR" dirty="0"/>
              <a:t> de GP (480 « Je me souviens »)</a:t>
            </a:r>
          </a:p>
          <a:p>
            <a:pPr>
              <a:buFontTx/>
              <a:buChar char="-"/>
            </a:pPr>
            <a:r>
              <a:rPr lang="fr-FR" b="1" i="1" dirty="0">
                <a:solidFill>
                  <a:schemeClr val="accent1">
                    <a:lumMod val="75000"/>
                  </a:schemeClr>
                </a:solidFill>
                <a:sym typeface="Wingdings"/>
              </a:rPr>
              <a:t>Le Logo-Rallye</a:t>
            </a:r>
            <a:r>
              <a:rPr lang="fr-FR" i="1" dirty="0">
                <a:sym typeface="Wingdings"/>
              </a:rPr>
              <a:t> </a:t>
            </a:r>
            <a:r>
              <a:rPr lang="fr-FR" dirty="0">
                <a:sym typeface="Wingdings"/>
              </a:rPr>
              <a:t>c’est é</a:t>
            </a:r>
            <a:r>
              <a:rPr lang="fr-FR" dirty="0"/>
              <a:t>crire un texte ou poème assez court mais cohérent utilisant des mots contraints (10-15)</a:t>
            </a:r>
          </a:p>
          <a:p>
            <a:pPr>
              <a:buFontTx/>
              <a:buChar char="-"/>
            </a:pPr>
            <a:r>
              <a:rPr lang="fr-FR" b="1" i="1" dirty="0">
                <a:solidFill>
                  <a:schemeClr val="accent1">
                    <a:lumMod val="75000"/>
                  </a:schemeClr>
                </a:solidFill>
              </a:rPr>
              <a:t>Le Tautogramme </a:t>
            </a:r>
            <a:r>
              <a:rPr lang="fr-FR" dirty="0"/>
              <a:t>consiste à rédiger un texte ou poème dans lequel tous les mots commencent par la même lettre (</a:t>
            </a:r>
            <a:r>
              <a:rPr lang="fr-FR" dirty="0">
                <a:sym typeface="Wingdings"/>
              </a:rPr>
              <a:t>S, </a:t>
            </a:r>
            <a:r>
              <a:rPr lang="fr-FR" dirty="0" err="1">
                <a:sym typeface="Wingdings"/>
              </a:rPr>
              <a:t>T</a:t>
            </a:r>
            <a:r>
              <a:rPr lang="fr-FR" dirty="0">
                <a:sym typeface="Wingdings"/>
              </a:rPr>
              <a:t>, D, L, M)</a:t>
            </a:r>
            <a:endParaRPr lang="fr-FR" dirty="0"/>
          </a:p>
          <a:p>
            <a:pPr>
              <a:buFontTx/>
              <a:buChar char="-"/>
            </a:pPr>
            <a:r>
              <a:rPr lang="fr-FR" b="1" i="1" dirty="0">
                <a:solidFill>
                  <a:schemeClr val="accent1">
                    <a:lumMod val="75000"/>
                  </a:schemeClr>
                </a:solidFill>
              </a:rPr>
              <a:t>Le </a:t>
            </a:r>
            <a:r>
              <a:rPr lang="fr-FR" b="1" i="1" dirty="0" err="1">
                <a:solidFill>
                  <a:schemeClr val="accent1">
                    <a:lumMod val="75000"/>
                  </a:schemeClr>
                </a:solidFill>
              </a:rPr>
              <a:t>monovocalisme</a:t>
            </a:r>
            <a:r>
              <a:rPr lang="fr-FR" b="1" i="1" dirty="0">
                <a:solidFill>
                  <a:schemeClr val="accent1">
                    <a:lumMod val="75000"/>
                  </a:schemeClr>
                </a:solidFill>
              </a:rPr>
              <a:t> </a:t>
            </a:r>
            <a:r>
              <a:rPr lang="fr-FR" dirty="0"/>
              <a:t>qui consiste à rédiger un texte ou un poème en utilisant une seule voyelle. Ex : </a:t>
            </a:r>
            <a:r>
              <a:rPr lang="fr-FR" i="1" dirty="0"/>
              <a:t>Les </a:t>
            </a:r>
            <a:r>
              <a:rPr lang="fr-FR" i="1" dirty="0" err="1"/>
              <a:t>Revenentes</a:t>
            </a:r>
            <a:r>
              <a:rPr lang="fr-FR" dirty="0"/>
              <a:t>, (GP)</a:t>
            </a:r>
          </a:p>
          <a:p>
            <a:pPr>
              <a:buFontTx/>
              <a:buChar char="-"/>
            </a:pPr>
            <a:r>
              <a:rPr lang="fr-FR" dirty="0"/>
              <a:t>Le poème : </a:t>
            </a:r>
            <a:r>
              <a:rPr lang="fr-FR" b="1" i="1" dirty="0">
                <a:solidFill>
                  <a:schemeClr val="accent1">
                    <a:lumMod val="75000"/>
                  </a:schemeClr>
                </a:solidFill>
              </a:rPr>
              <a:t>Boule de neige </a:t>
            </a:r>
            <a:r>
              <a:rPr lang="fr-FR" dirty="0"/>
              <a:t>(1 lettre, 2, 3, …10, 9, 8, 7, … 1)</a:t>
            </a:r>
          </a:p>
          <a:p>
            <a:pPr>
              <a:buFontTx/>
              <a:buChar char="-"/>
            </a:pPr>
            <a:r>
              <a:rPr lang="fr-FR" b="1" i="1" dirty="0">
                <a:solidFill>
                  <a:schemeClr val="accent1">
                    <a:lumMod val="75000"/>
                  </a:schemeClr>
                </a:solidFill>
              </a:rPr>
              <a:t>La morale élémentaire </a:t>
            </a:r>
            <a:r>
              <a:rPr lang="fr-FR" dirty="0"/>
              <a:t>qui est une Forme fixe inventée par RQ. </a:t>
            </a:r>
          </a:p>
          <a:p>
            <a:pPr marL="0" indent="0">
              <a:buNone/>
            </a:pPr>
            <a:endParaRPr lang="fr-FR" dirty="0"/>
          </a:p>
        </p:txBody>
      </p:sp>
    </p:spTree>
    <p:extLst>
      <p:ext uri="{BB962C8B-B14F-4D97-AF65-F5344CB8AC3E}">
        <p14:creationId xmlns:p14="http://schemas.microsoft.com/office/powerpoint/2010/main" val="2300993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4638"/>
            <a:ext cx="8229600" cy="563562"/>
          </a:xfrm>
        </p:spPr>
        <p:txBody>
          <a:bodyPr>
            <a:noAutofit/>
          </a:bodyPr>
          <a:lstStyle/>
          <a:p>
            <a:pPr algn="ctr"/>
            <a:r>
              <a:rPr lang="fr-FR" sz="3600" dirty="0">
                <a:solidFill>
                  <a:schemeClr val="accent1">
                    <a:lumMod val="75000"/>
                  </a:schemeClr>
                </a:solidFill>
                <a:latin typeface="Arial" panose="020B0604020202020204" pitchFamily="34" charset="0"/>
                <a:cs typeface="Arial" panose="020B0604020202020204" pitchFamily="34" charset="0"/>
              </a:rPr>
              <a:t>La morale élémentaire</a:t>
            </a:r>
          </a:p>
        </p:txBody>
      </p:sp>
      <p:sp>
        <p:nvSpPr>
          <p:cNvPr id="4" name="Espace réservé du contenu 3"/>
          <p:cNvSpPr>
            <a:spLocks noGrp="1"/>
          </p:cNvSpPr>
          <p:nvPr>
            <p:ph sz="half" idx="1"/>
          </p:nvPr>
        </p:nvSpPr>
        <p:spPr>
          <a:xfrm>
            <a:off x="1981200" y="1143000"/>
            <a:ext cx="4648200" cy="5410200"/>
          </a:xfrm>
        </p:spPr>
        <p:txBody>
          <a:bodyPr>
            <a:normAutofit fontScale="47500" lnSpcReduction="20000"/>
          </a:bodyPr>
          <a:lstStyle/>
          <a:p>
            <a:pPr algn="ctr">
              <a:buNone/>
            </a:pPr>
            <a:r>
              <a:rPr lang="fr-FR" sz="2000" b="1" dirty="0"/>
              <a:t>Morale élémentaire </a:t>
            </a:r>
          </a:p>
          <a:p>
            <a:pPr>
              <a:buNone/>
            </a:pPr>
            <a:r>
              <a:rPr lang="fr-FR" sz="2000" dirty="0"/>
              <a:t> </a:t>
            </a:r>
          </a:p>
          <a:p>
            <a:pPr>
              <a:buNone/>
            </a:pPr>
            <a:r>
              <a:rPr lang="fr-FR" sz="2000" dirty="0"/>
              <a:t>Songe creux              Songe pâle             Songerie Blême</a:t>
            </a:r>
          </a:p>
          <a:p>
            <a:pPr>
              <a:buNone/>
            </a:pPr>
            <a:r>
              <a:rPr lang="fr-FR" sz="2000" dirty="0"/>
              <a:t>                                    Singerie vide</a:t>
            </a:r>
          </a:p>
          <a:p>
            <a:pPr>
              <a:buNone/>
            </a:pPr>
            <a:endParaRPr lang="fr-FR" sz="2000" dirty="0"/>
          </a:p>
          <a:p>
            <a:pPr>
              <a:buNone/>
            </a:pPr>
            <a:r>
              <a:rPr lang="fr-FR" sz="2000" dirty="0"/>
              <a:t>Rêve creux                Rêverie lente         Rêvasserie crème</a:t>
            </a:r>
          </a:p>
          <a:p>
            <a:pPr>
              <a:buNone/>
            </a:pPr>
            <a:r>
              <a:rPr lang="fr-FR" sz="2000" dirty="0"/>
              <a:t>                                    Rivière coulante</a:t>
            </a:r>
          </a:p>
          <a:p>
            <a:pPr>
              <a:buNone/>
            </a:pPr>
            <a:endParaRPr lang="fr-FR" sz="2000" dirty="0"/>
          </a:p>
          <a:p>
            <a:pPr>
              <a:buNone/>
            </a:pPr>
            <a:r>
              <a:rPr lang="fr-FR" sz="2000" dirty="0"/>
              <a:t>Cauchemar épais    Insomnie étanche  Moutons calculants</a:t>
            </a:r>
          </a:p>
          <a:p>
            <a:pPr>
              <a:buNone/>
            </a:pPr>
            <a:r>
              <a:rPr lang="fr-FR" sz="2000" dirty="0"/>
              <a:t>                                   Nuit épidermique</a:t>
            </a:r>
          </a:p>
          <a:p>
            <a:pPr>
              <a:buNone/>
            </a:pPr>
            <a:r>
              <a:rPr lang="fr-FR" sz="2000" dirty="0"/>
              <a:t> </a:t>
            </a:r>
          </a:p>
          <a:p>
            <a:pPr>
              <a:buNone/>
            </a:pPr>
            <a:r>
              <a:rPr lang="fr-FR" sz="2000" dirty="0"/>
              <a:t>                                   Si le nuage a cru</a:t>
            </a:r>
          </a:p>
          <a:p>
            <a:pPr>
              <a:buNone/>
            </a:pPr>
            <a:r>
              <a:rPr lang="fr-FR" sz="2000" dirty="0"/>
              <a:t>                                   Couvrir tout le ciel</a:t>
            </a:r>
          </a:p>
          <a:p>
            <a:pPr>
              <a:buNone/>
            </a:pPr>
            <a:r>
              <a:rPr lang="fr-FR" sz="2000" dirty="0"/>
              <a:t>                                   Il s’est bien trompé :</a:t>
            </a:r>
          </a:p>
          <a:p>
            <a:pPr>
              <a:buNone/>
            </a:pPr>
            <a:r>
              <a:rPr lang="fr-FR" sz="2000" dirty="0"/>
              <a:t>                                   Désespoir cruel</a:t>
            </a:r>
          </a:p>
          <a:p>
            <a:pPr>
              <a:buNone/>
            </a:pPr>
            <a:r>
              <a:rPr lang="fr-FR" sz="2000" dirty="0"/>
              <a:t>                            	 du nuage pensant</a:t>
            </a:r>
          </a:p>
          <a:p>
            <a:pPr>
              <a:buNone/>
            </a:pPr>
            <a:r>
              <a:rPr lang="fr-FR" sz="2000" dirty="0"/>
              <a:t>                                   couvrir tout le ciel</a:t>
            </a:r>
          </a:p>
          <a:p>
            <a:pPr>
              <a:buNone/>
            </a:pPr>
            <a:r>
              <a:rPr lang="fr-FR" sz="2000" dirty="0"/>
              <a:t>                                   avec son pastel</a:t>
            </a:r>
          </a:p>
          <a:p>
            <a:pPr>
              <a:buNone/>
            </a:pPr>
            <a:r>
              <a:rPr lang="fr-FR" sz="2000" dirty="0"/>
              <a:t> </a:t>
            </a:r>
          </a:p>
          <a:p>
            <a:pPr>
              <a:buNone/>
            </a:pPr>
            <a:r>
              <a:rPr lang="fr-FR" sz="2000" dirty="0"/>
              <a:t>Rêverie éteinte       Songe trié              Sommeil perforé</a:t>
            </a:r>
          </a:p>
          <a:p>
            <a:pPr>
              <a:buNone/>
            </a:pPr>
            <a:r>
              <a:rPr lang="fr-FR" sz="2000" dirty="0"/>
              <a:t>                                   Nuit épidermique</a:t>
            </a:r>
          </a:p>
          <a:p>
            <a:pPr>
              <a:buNone/>
            </a:pPr>
            <a:r>
              <a:rPr lang="fr-FR" sz="2000" dirty="0"/>
              <a:t> </a:t>
            </a:r>
          </a:p>
          <a:p>
            <a:pPr algn="r">
              <a:buNone/>
            </a:pPr>
            <a:r>
              <a:rPr lang="fr-FR" sz="2000" b="1" dirty="0"/>
              <a:t>                                                             Raymond Queneau </a:t>
            </a:r>
          </a:p>
        </p:txBody>
      </p:sp>
      <p:sp>
        <p:nvSpPr>
          <p:cNvPr id="5" name="Espace réservé du contenu 4"/>
          <p:cNvSpPr>
            <a:spLocks noGrp="1"/>
          </p:cNvSpPr>
          <p:nvPr>
            <p:ph sz="half" idx="2"/>
          </p:nvPr>
        </p:nvSpPr>
        <p:spPr>
          <a:xfrm>
            <a:off x="6858000" y="838200"/>
            <a:ext cx="4970834" cy="5715000"/>
          </a:xfrm>
          <a:ln>
            <a:solidFill>
              <a:schemeClr val="tx1"/>
            </a:solidFill>
          </a:ln>
        </p:spPr>
        <p:txBody>
          <a:bodyPr>
            <a:normAutofit fontScale="47500" lnSpcReduction="20000"/>
          </a:bodyPr>
          <a:lstStyle/>
          <a:p>
            <a:pPr marL="0" indent="0">
              <a:buNone/>
            </a:pPr>
            <a:r>
              <a:rPr lang="fr-FR" sz="5100" dirty="0"/>
              <a:t>La </a:t>
            </a:r>
            <a:r>
              <a:rPr lang="fr-FR" sz="5100" dirty="0" err="1"/>
              <a:t>lipolepse</a:t>
            </a:r>
            <a:r>
              <a:rPr lang="fr-FR" sz="5100" dirty="0"/>
              <a:t>  (ou Morale Élémentaire) :</a:t>
            </a:r>
          </a:p>
          <a:p>
            <a:pPr marL="0" indent="0">
              <a:buNone/>
            </a:pPr>
            <a:r>
              <a:rPr lang="fr-FR" sz="5100" dirty="0"/>
              <a:t> </a:t>
            </a:r>
          </a:p>
          <a:p>
            <a:pPr marL="0" indent="0" algn="ctr">
              <a:buNone/>
            </a:pPr>
            <a:r>
              <a:rPr lang="fr-FR" sz="5100" dirty="0"/>
              <a:t>A   B   C</a:t>
            </a:r>
            <a:br>
              <a:rPr lang="fr-FR" sz="5100" dirty="0"/>
            </a:br>
            <a:r>
              <a:rPr lang="fr-FR" sz="5100" dirty="0"/>
              <a:t> D</a:t>
            </a:r>
          </a:p>
          <a:p>
            <a:pPr marL="0" indent="0" algn="ctr">
              <a:buNone/>
            </a:pPr>
            <a:br>
              <a:rPr lang="fr-FR" sz="5100" dirty="0"/>
            </a:br>
            <a:r>
              <a:rPr lang="fr-FR" sz="5100" dirty="0"/>
              <a:t>E   F   G</a:t>
            </a:r>
            <a:br>
              <a:rPr lang="fr-FR" sz="5100" dirty="0"/>
            </a:br>
            <a:r>
              <a:rPr lang="fr-FR" sz="5100" dirty="0"/>
              <a:t>H</a:t>
            </a:r>
          </a:p>
          <a:p>
            <a:pPr marL="0" indent="0">
              <a:buNone/>
            </a:pPr>
            <a:br>
              <a:rPr lang="fr-FR" sz="5100" dirty="0"/>
            </a:br>
            <a:r>
              <a:rPr lang="fr-FR" sz="5100" dirty="0"/>
              <a:t>- (5 ou 6 vers de 5 syllabes au plus)</a:t>
            </a:r>
          </a:p>
          <a:p>
            <a:pPr marL="0" indent="0" algn="ctr">
              <a:buNone/>
            </a:pPr>
            <a:endParaRPr lang="fr-FR" sz="5100" dirty="0"/>
          </a:p>
          <a:p>
            <a:pPr marL="0" indent="0" algn="ctr">
              <a:buNone/>
            </a:pPr>
            <a:r>
              <a:rPr lang="fr-FR" sz="5100" dirty="0"/>
              <a:t>I   J   K</a:t>
            </a:r>
          </a:p>
          <a:p>
            <a:pPr marL="0" indent="0" algn="ctr">
              <a:buNone/>
            </a:pPr>
            <a:r>
              <a:rPr lang="fr-FR" sz="5100" dirty="0"/>
              <a:t>L</a:t>
            </a:r>
          </a:p>
          <a:p>
            <a:pPr marL="0" indent="0">
              <a:buNone/>
            </a:pPr>
            <a:r>
              <a:rPr lang="fr-FR" sz="5100" dirty="0"/>
              <a:t> </a:t>
            </a:r>
          </a:p>
          <a:p>
            <a:pPr>
              <a:buNone/>
            </a:pPr>
            <a:r>
              <a:rPr lang="fr-FR" sz="5400" dirty="0"/>
              <a:t>Les lettres désignent un bi-mot (substantif + adjectif)</a:t>
            </a:r>
            <a:endParaRPr lang="fr-FR" sz="5100" dirty="0"/>
          </a:p>
        </p:txBody>
      </p:sp>
      <p:graphicFrame>
        <p:nvGraphicFramePr>
          <p:cNvPr id="9" name="Tableau 8"/>
          <p:cNvGraphicFramePr>
            <a:graphicFrameLocks noGrp="1"/>
          </p:cNvGraphicFramePr>
          <p:nvPr>
            <p:extLst>
              <p:ext uri="{D42A27DB-BD31-4B8C-83A1-F6EECF244321}">
                <p14:modId xmlns:p14="http://schemas.microsoft.com/office/powerpoint/2010/main" val="710158821"/>
              </p:ext>
            </p:extLst>
          </p:nvPr>
        </p:nvGraphicFramePr>
        <p:xfrm>
          <a:off x="447473" y="838200"/>
          <a:ext cx="6181927" cy="5715000"/>
        </p:xfrm>
        <a:graphic>
          <a:graphicData uri="http://schemas.openxmlformats.org/drawingml/2006/table">
            <a:tbl>
              <a:tblPr/>
              <a:tblGrid>
                <a:gridCol w="6181927">
                  <a:extLst>
                    <a:ext uri="{9D8B030D-6E8A-4147-A177-3AD203B41FA5}">
                      <a16:colId xmlns:a16="http://schemas.microsoft.com/office/drawing/2014/main" val="20000"/>
                    </a:ext>
                  </a:extLst>
                </a:gridCol>
              </a:tblGrid>
              <a:tr h="5715000">
                <a:tc>
                  <a:txBody>
                    <a:bodyPr/>
                    <a:lstStyle/>
                    <a:p>
                      <a:endParaRPr lang="fr-FR" dirty="0"/>
                    </a:p>
                  </a:txBody>
                  <a:tcPr>
                    <a:lnL w="12700" cmpd="sng">
                      <a:solidFill>
                        <a:prstClr val="black"/>
                      </a:solidFill>
                      <a:prstDash val="solid"/>
                    </a:lnL>
                    <a:lnR w="12700" cmpd="sng">
                      <a:solidFill>
                        <a:prstClr val="black"/>
                      </a:solidFill>
                      <a:prstDash val="solid"/>
                    </a:lnR>
                    <a:lnT w="12700" cmpd="sng">
                      <a:solidFill>
                        <a:prstClr val="black"/>
                      </a:solidFill>
                      <a:prstDash val="solid"/>
                    </a:lnT>
                    <a:lnB w="12700" cmpd="sng">
                      <a:solidFill>
                        <a:prstClr val="black"/>
                      </a:solid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97385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771766C9-67C1-F044-8684-779B7C5451E0}"/>
              </a:ext>
            </a:extLst>
          </p:cNvPr>
          <p:cNvSpPr>
            <a:spLocks noGrp="1"/>
          </p:cNvSpPr>
          <p:nvPr>
            <p:ph type="title"/>
          </p:nvPr>
        </p:nvSpPr>
        <p:spPr>
          <a:xfrm>
            <a:off x="838200" y="365125"/>
            <a:ext cx="10515600" cy="570057"/>
          </a:xfrm>
        </p:spPr>
        <p:txBody>
          <a:bodyPr>
            <a:normAutofit fontScale="90000"/>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D’autres contraintes d’écriture …</a:t>
            </a:r>
          </a:p>
        </p:txBody>
      </p:sp>
      <p:sp>
        <p:nvSpPr>
          <p:cNvPr id="6" name="Espace réservé du contenu 5">
            <a:extLst>
              <a:ext uri="{FF2B5EF4-FFF2-40B4-BE49-F238E27FC236}">
                <a16:creationId xmlns:a16="http://schemas.microsoft.com/office/drawing/2014/main" id="{2BBE391B-C072-3546-8011-12EF9AFF2E3E}"/>
              </a:ext>
            </a:extLst>
          </p:cNvPr>
          <p:cNvSpPr>
            <a:spLocks noGrp="1"/>
          </p:cNvSpPr>
          <p:nvPr>
            <p:ph idx="1"/>
          </p:nvPr>
        </p:nvSpPr>
        <p:spPr>
          <a:xfrm>
            <a:off x="838200" y="935182"/>
            <a:ext cx="10515600" cy="5922818"/>
          </a:xfrm>
        </p:spPr>
        <p:txBody>
          <a:bodyPr>
            <a:normAutofit/>
          </a:bodyPr>
          <a:lstStyle/>
          <a:p>
            <a:pPr marL="0" indent="0">
              <a:buNone/>
            </a:pPr>
            <a:endParaRPr lang="fr-FR" dirty="0"/>
          </a:p>
          <a:p>
            <a:pPr marL="0" indent="0">
              <a:buNone/>
            </a:pPr>
            <a:endParaRPr lang="fr-FR" dirty="0"/>
          </a:p>
          <a:p>
            <a:pPr marL="0" indent="0">
              <a:buNone/>
            </a:pPr>
            <a:r>
              <a:rPr lang="fr-FR" dirty="0"/>
              <a:t>- </a:t>
            </a:r>
            <a:r>
              <a:rPr lang="fr-FR" b="1" i="1" dirty="0">
                <a:solidFill>
                  <a:schemeClr val="accent1">
                    <a:lumMod val="75000"/>
                  </a:schemeClr>
                </a:solidFill>
              </a:rPr>
              <a:t>Le S + 7 </a:t>
            </a:r>
            <a:r>
              <a:rPr lang="fr-FR" dirty="0"/>
              <a:t>: </a:t>
            </a:r>
            <a:r>
              <a:rPr lang="fr-FR" i="1" dirty="0"/>
              <a:t>La cigale et la fourmi </a:t>
            </a:r>
            <a:r>
              <a:rPr lang="fr-FR" dirty="0"/>
              <a:t>devient </a:t>
            </a:r>
            <a:r>
              <a:rPr lang="fr-FR" i="1" dirty="0"/>
              <a:t>La cimaise et la fraction (</a:t>
            </a:r>
            <a:r>
              <a:rPr lang="fr-FR" dirty="0"/>
              <a:t>RQ) </a:t>
            </a:r>
          </a:p>
          <a:p>
            <a:pPr marL="0" indent="0">
              <a:buNone/>
            </a:pPr>
            <a:r>
              <a:rPr lang="fr-FR" dirty="0"/>
              <a:t>- À partir des notes de chevet de </a:t>
            </a:r>
            <a:r>
              <a:rPr lang="fr-FR" dirty="0" err="1"/>
              <a:t>Sei</a:t>
            </a:r>
            <a:r>
              <a:rPr lang="fr-FR" dirty="0"/>
              <a:t> </a:t>
            </a:r>
            <a:r>
              <a:rPr lang="fr-FR" dirty="0" err="1"/>
              <a:t>Shonagon</a:t>
            </a:r>
            <a:r>
              <a:rPr lang="fr-FR" dirty="0"/>
              <a:t> la création de </a:t>
            </a:r>
            <a:r>
              <a:rPr lang="fr-FR" b="1" i="1" dirty="0">
                <a:solidFill>
                  <a:schemeClr val="accent1">
                    <a:lumMod val="75000"/>
                  </a:schemeClr>
                </a:solidFill>
              </a:rPr>
              <a:t>listes</a:t>
            </a:r>
            <a:r>
              <a:rPr lang="fr-FR" dirty="0"/>
              <a:t> : « choses qui font battre mon cœur », « choses qui me font rire » …</a:t>
            </a:r>
          </a:p>
          <a:p>
            <a:pPr>
              <a:buFontTx/>
              <a:buChar char="-"/>
            </a:pPr>
            <a:r>
              <a:rPr lang="fr-FR" b="1" i="1" dirty="0">
                <a:solidFill>
                  <a:schemeClr val="accent1">
                    <a:lumMod val="75000"/>
                  </a:schemeClr>
                </a:solidFill>
              </a:rPr>
              <a:t>La Transduction </a:t>
            </a:r>
            <a:r>
              <a:rPr lang="fr-FR" dirty="0"/>
              <a:t>(paronymique / antonymique d’un poème. Ex : Le </a:t>
            </a:r>
            <a:r>
              <a:rPr lang="fr-FR" i="1" dirty="0"/>
              <a:t>Dormeur du Val </a:t>
            </a:r>
            <a:r>
              <a:rPr lang="fr-FR" dirty="0"/>
              <a:t>(A. Rimbaud) devient La veilleuse du mont)</a:t>
            </a:r>
          </a:p>
          <a:p>
            <a:pPr>
              <a:buFontTx/>
              <a:buChar char="-"/>
            </a:pPr>
            <a:r>
              <a:rPr lang="fr-FR" b="1" i="1" dirty="0">
                <a:solidFill>
                  <a:schemeClr val="accent1">
                    <a:lumMod val="75000"/>
                  </a:schemeClr>
                </a:solidFill>
              </a:rPr>
              <a:t>Le lipogramme </a:t>
            </a:r>
            <a:r>
              <a:rPr lang="fr-FR" dirty="0"/>
              <a:t>(Ex : </a:t>
            </a:r>
            <a:r>
              <a:rPr lang="fr-FR" i="1" dirty="0"/>
              <a:t>La disparition </a:t>
            </a:r>
            <a:r>
              <a:rPr lang="fr-FR" dirty="0"/>
              <a:t>de G. Perec, sans la lettre « e »)</a:t>
            </a:r>
          </a:p>
          <a:p>
            <a:pPr>
              <a:buFontTx/>
              <a:buChar char="-"/>
            </a:pPr>
            <a:r>
              <a:rPr lang="fr-FR" b="1" i="1" dirty="0">
                <a:solidFill>
                  <a:schemeClr val="accent1">
                    <a:lumMod val="75000"/>
                  </a:schemeClr>
                </a:solidFill>
              </a:rPr>
              <a:t>99 raisons de choisir </a:t>
            </a:r>
            <a:r>
              <a:rPr lang="fr-FR" dirty="0"/>
              <a:t>… Pour reprendre la forme inventée par F. </a:t>
            </a:r>
            <a:r>
              <a:rPr lang="fr-FR" dirty="0" err="1"/>
              <a:t>Forté</a:t>
            </a:r>
            <a:r>
              <a:rPr lang="fr-FR" dirty="0"/>
              <a:t>), poème-liste énumératif.</a:t>
            </a:r>
          </a:p>
          <a:p>
            <a:pPr>
              <a:buFontTx/>
              <a:buChar char="-"/>
            </a:pPr>
            <a:r>
              <a:rPr lang="fr-FR" dirty="0"/>
              <a:t>Le poème « </a:t>
            </a:r>
            <a:r>
              <a:rPr lang="fr-FR" b="1" i="1" dirty="0">
                <a:solidFill>
                  <a:schemeClr val="accent1">
                    <a:lumMod val="75000"/>
                  </a:schemeClr>
                </a:solidFill>
              </a:rPr>
              <a:t>Bristols</a:t>
            </a:r>
            <a:r>
              <a:rPr lang="fr-FR" i="1" dirty="0"/>
              <a:t> </a:t>
            </a:r>
            <a:r>
              <a:rPr lang="fr-FR" dirty="0"/>
              <a:t>»</a:t>
            </a:r>
          </a:p>
          <a:p>
            <a:pPr>
              <a:buFontTx/>
              <a:buChar char="-"/>
            </a:pPr>
            <a:endParaRPr lang="fr-FR" dirty="0"/>
          </a:p>
        </p:txBody>
      </p:sp>
    </p:spTree>
    <p:extLst>
      <p:ext uri="{BB962C8B-B14F-4D97-AF65-F5344CB8AC3E}">
        <p14:creationId xmlns:p14="http://schemas.microsoft.com/office/powerpoint/2010/main" val="2796924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8E652E3-1476-3C4C-863E-39FB781101CA}"/>
              </a:ext>
            </a:extLst>
          </p:cNvPr>
          <p:cNvSpPr>
            <a:spLocks noGrp="1"/>
          </p:cNvSpPr>
          <p:nvPr>
            <p:ph type="title"/>
          </p:nvPr>
        </p:nvSpPr>
        <p:spPr>
          <a:xfrm>
            <a:off x="838200" y="365125"/>
            <a:ext cx="10515600" cy="5412220"/>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Pour finir :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la lecture d’un extrait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de </a:t>
            </a:r>
            <a:r>
              <a:rPr lang="fr-FR" sz="3600" b="1" i="1" dirty="0">
                <a:solidFill>
                  <a:schemeClr val="accent1">
                    <a:lumMod val="75000"/>
                  </a:schemeClr>
                </a:solidFill>
                <a:latin typeface="Arial" panose="020B0604020202020204" pitchFamily="34" charset="0"/>
                <a:cs typeface="Arial" panose="020B0604020202020204" pitchFamily="34" charset="0"/>
              </a:rPr>
              <a:t>Bristol</a:t>
            </a:r>
            <a:r>
              <a:rPr lang="fr-FR" sz="3200" b="1" i="1" dirty="0">
                <a:solidFill>
                  <a:schemeClr val="accent1">
                    <a:lumMod val="75000"/>
                  </a:schemeClr>
                </a:solidFill>
                <a:latin typeface="Arial" panose="020B0604020202020204" pitchFamily="34" charset="0"/>
                <a:cs typeface="Arial" panose="020B0604020202020204" pitchFamily="34" charset="0"/>
              </a:rPr>
              <a:t>s</a:t>
            </a:r>
            <a:r>
              <a:rPr lang="fr-FR" sz="3600" b="1" dirty="0">
                <a:solidFill>
                  <a:schemeClr val="accent1">
                    <a:lumMod val="75000"/>
                  </a:schemeClr>
                </a:solidFill>
                <a:latin typeface="Arial" panose="020B0604020202020204" pitchFamily="34" charset="0"/>
                <a:cs typeface="Arial" panose="020B0604020202020204" pitchFamily="34" charset="0"/>
              </a:rPr>
              <a:t>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de Frédéric </a:t>
            </a:r>
            <a:r>
              <a:rPr lang="fr-FR" sz="3600" b="1" dirty="0" err="1">
                <a:solidFill>
                  <a:schemeClr val="accent1">
                    <a:lumMod val="75000"/>
                  </a:schemeClr>
                </a:solidFill>
                <a:latin typeface="Arial" panose="020B0604020202020204" pitchFamily="34" charset="0"/>
                <a:cs typeface="Arial" panose="020B0604020202020204" pitchFamily="34" charset="0"/>
              </a:rPr>
              <a:t>Forté</a:t>
            </a:r>
            <a:br>
              <a:rPr lang="fr-FR" sz="3600" b="1" dirty="0">
                <a:solidFill>
                  <a:schemeClr val="accent1">
                    <a:lumMod val="75000"/>
                  </a:schemeClr>
                </a:solidFill>
                <a:latin typeface="Arial" panose="020B0604020202020204" pitchFamily="34" charset="0"/>
                <a:cs typeface="Arial" panose="020B0604020202020204" pitchFamily="34" charset="0"/>
              </a:rPr>
            </a:b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  à trois voix</a:t>
            </a:r>
            <a:br>
              <a:rPr lang="fr-FR" sz="3600" b="1" dirty="0">
                <a:solidFill>
                  <a:schemeClr val="accent1">
                    <a:lumMod val="75000"/>
                  </a:schemeClr>
                </a:solidFill>
                <a:latin typeface="Arial" panose="020B0604020202020204" pitchFamily="34" charset="0"/>
                <a:cs typeface="Arial" panose="020B0604020202020204" pitchFamily="34" charset="0"/>
              </a:rPr>
            </a:b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Voir : </a:t>
            </a:r>
            <a:r>
              <a:rPr lang="fr-FR" sz="3600" dirty="0">
                <a:hlinkClick r:id="rId2"/>
              </a:rPr>
              <a:t>https://www.youtube.com/watch?v=bkuOJF-QALQ</a:t>
            </a:r>
            <a:endParaRPr lang="fr-FR" sz="3600" b="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8580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70C553-A69B-8748-9DE0-B06B16238001}"/>
              </a:ext>
            </a:extLst>
          </p:cNvPr>
          <p:cNvSpPr>
            <a:spLocks noGrp="1"/>
          </p:cNvSpPr>
          <p:nvPr>
            <p:ph type="title"/>
          </p:nvPr>
        </p:nvSpPr>
        <p:spPr>
          <a:xfrm>
            <a:off x="838200" y="365125"/>
            <a:ext cx="10515600" cy="5848639"/>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Les ateliers d’écriture au Lycée </a:t>
            </a: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et la Maison d’Édition</a:t>
            </a:r>
            <a:br>
              <a:rPr lang="fr-FR" sz="3600" b="1" dirty="0">
                <a:solidFill>
                  <a:schemeClr val="accent1">
                    <a:lumMod val="75000"/>
                  </a:schemeClr>
                </a:solidFill>
                <a:latin typeface="Arial" panose="020B0604020202020204" pitchFamily="34" charset="0"/>
                <a:cs typeface="Arial" panose="020B0604020202020204" pitchFamily="34" charset="0"/>
              </a:rPr>
            </a:b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 « Pour une école qui rende plus heureux »</a:t>
            </a:r>
            <a:br>
              <a:rPr lang="fr-FR" sz="3600" b="1" dirty="0">
                <a:solidFill>
                  <a:schemeClr val="accent1">
                    <a:lumMod val="75000"/>
                  </a:schemeClr>
                </a:solidFill>
                <a:latin typeface="Arial" panose="020B0604020202020204" pitchFamily="34" charset="0"/>
                <a:cs typeface="Arial" panose="020B0604020202020204" pitchFamily="34" charset="0"/>
              </a:rPr>
            </a:br>
            <a:br>
              <a:rPr lang="fr-FR" sz="3600" b="1" dirty="0">
                <a:solidFill>
                  <a:schemeClr val="accent1">
                    <a:lumMod val="75000"/>
                  </a:schemeClr>
                </a:solidFill>
                <a:latin typeface="Arial" panose="020B0604020202020204" pitchFamily="34" charset="0"/>
                <a:cs typeface="Arial" panose="020B0604020202020204" pitchFamily="34" charset="0"/>
              </a:rPr>
            </a:br>
            <a:r>
              <a:rPr lang="fr-FR" sz="3600" b="1" dirty="0">
                <a:solidFill>
                  <a:schemeClr val="accent1">
                    <a:lumMod val="75000"/>
                  </a:schemeClr>
                </a:solidFill>
                <a:latin typeface="Arial" panose="020B0604020202020204" pitchFamily="34" charset="0"/>
                <a:cs typeface="Arial" panose="020B0604020202020204" pitchFamily="34" charset="0"/>
              </a:rPr>
              <a:t>Présentation d’Hélène Paumier</a:t>
            </a:r>
          </a:p>
        </p:txBody>
      </p:sp>
    </p:spTree>
    <p:extLst>
      <p:ext uri="{BB962C8B-B14F-4D97-AF65-F5344CB8AC3E}">
        <p14:creationId xmlns:p14="http://schemas.microsoft.com/office/powerpoint/2010/main" val="641504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DA2D89-93E8-C043-AB16-4FB2ABBFBBF3}"/>
              </a:ext>
            </a:extLst>
          </p:cNvPr>
          <p:cNvSpPr>
            <a:spLocks noGrp="1"/>
          </p:cNvSpPr>
          <p:nvPr>
            <p:ph type="title"/>
          </p:nvPr>
        </p:nvSpPr>
        <p:spPr>
          <a:xfrm>
            <a:off x="838200" y="365126"/>
            <a:ext cx="10515600" cy="704918"/>
          </a:xfrm>
        </p:spPr>
        <p:txBody>
          <a:bodyPr>
            <a:normAutofit/>
          </a:bodyPr>
          <a:lstStyle/>
          <a:p>
            <a:pPr algn="ctr"/>
            <a:r>
              <a:rPr lang="fr-FR" sz="3200" b="1" dirty="0">
                <a:solidFill>
                  <a:schemeClr val="accent1">
                    <a:lumMod val="75000"/>
                  </a:schemeClr>
                </a:solidFill>
                <a:latin typeface="Arial" panose="020B0604020202020204" pitchFamily="34" charset="0"/>
                <a:cs typeface="Arial" panose="020B0604020202020204" pitchFamily="34" charset="0"/>
              </a:rPr>
              <a:t>Les fondamentaux (suite)</a:t>
            </a:r>
          </a:p>
        </p:txBody>
      </p:sp>
      <p:sp>
        <p:nvSpPr>
          <p:cNvPr id="3" name="Espace réservé du contenu 2">
            <a:extLst>
              <a:ext uri="{FF2B5EF4-FFF2-40B4-BE49-F238E27FC236}">
                <a16:creationId xmlns:a16="http://schemas.microsoft.com/office/drawing/2014/main" id="{CB7FF74C-AE60-DE4E-8C8D-B9BCDE023280}"/>
              </a:ext>
            </a:extLst>
          </p:cNvPr>
          <p:cNvSpPr>
            <a:spLocks noGrp="1"/>
          </p:cNvSpPr>
          <p:nvPr>
            <p:ph idx="1"/>
          </p:nvPr>
        </p:nvSpPr>
        <p:spPr>
          <a:xfrm>
            <a:off x="838200" y="1459151"/>
            <a:ext cx="10515600" cy="5106919"/>
          </a:xfrm>
        </p:spPr>
        <p:txBody>
          <a:bodyPr>
            <a:normAutofit fontScale="32500" lnSpcReduction="20000"/>
          </a:bodyPr>
          <a:lstStyle/>
          <a:p>
            <a:pPr marL="0" indent="0">
              <a:lnSpc>
                <a:spcPct val="160000"/>
              </a:lnSpc>
              <a:spcBef>
                <a:spcPts val="0"/>
              </a:spcBef>
              <a:buNone/>
            </a:pPr>
            <a:r>
              <a:rPr lang="fr-FR" sz="8000" dirty="0">
                <a:latin typeface="Arial" panose="020B0604020202020204" pitchFamily="34" charset="0"/>
                <a:cs typeface="Arial" pitchFamily="34" charset="0"/>
              </a:rPr>
              <a:t>Les premiers gardiens du lire, écrire, compter sont à chercher du côté de la IIe République. Une première volonté d’Hyppolite Carnot d’ouvrir l’espace des fondamentaux, en 1848 :</a:t>
            </a:r>
            <a:r>
              <a:rPr lang="fr-FR" sz="8000" b="1" dirty="0">
                <a:latin typeface="Arial" panose="020B0604020202020204" pitchFamily="34" charset="0"/>
                <a:cs typeface="Arial" pitchFamily="34" charset="0"/>
              </a:rPr>
              <a:t>« Le programme de l’enseignement primaire doit s’élargir. Il renfermera dorénavant « tout ce qui est nécessaire au développement de l’homme et du citoyen tel que les conditions actuelles de la civilisation française permettent de le concevoir </a:t>
            </a:r>
            <a:r>
              <a:rPr lang="fr-FR" sz="8000" dirty="0">
                <a:latin typeface="Arial" panose="020B0604020202020204" pitchFamily="34" charset="0"/>
                <a:cs typeface="Arial" pitchFamily="34" charset="0"/>
              </a:rPr>
              <a:t>» se voit réduite à néant par son remplacement par le comte de Falloux au ministère de l’Instruction publique. </a:t>
            </a:r>
          </a:p>
          <a:p>
            <a:pPr marL="0" indent="0">
              <a:buNone/>
            </a:pPr>
            <a:endParaRPr lang="fr-FR" dirty="0"/>
          </a:p>
        </p:txBody>
      </p:sp>
    </p:spTree>
    <p:extLst>
      <p:ext uri="{BB962C8B-B14F-4D97-AF65-F5344CB8AC3E}">
        <p14:creationId xmlns:p14="http://schemas.microsoft.com/office/powerpoint/2010/main" val="6013916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928094-6738-7E4C-BEA5-2DA2E525A42F}"/>
              </a:ext>
            </a:extLst>
          </p:cNvPr>
          <p:cNvSpPr>
            <a:spLocks noGrp="1"/>
          </p:cNvSpPr>
          <p:nvPr>
            <p:ph type="title"/>
          </p:nvPr>
        </p:nvSpPr>
        <p:spPr>
          <a:xfrm>
            <a:off x="838200" y="365125"/>
            <a:ext cx="10515600" cy="607641"/>
          </a:xfrm>
        </p:spPr>
        <p:txBody>
          <a:bodyPr>
            <a:normAutofit/>
          </a:bodyPr>
          <a:lstStyle/>
          <a:p>
            <a:pPr algn="ctr"/>
            <a:r>
              <a:rPr lang="fr-FR" sz="3600" b="1" dirty="0">
                <a:solidFill>
                  <a:schemeClr val="accent1">
                    <a:lumMod val="75000"/>
                  </a:schemeClr>
                </a:solidFill>
              </a:rPr>
              <a:t>Palanquée</a:t>
            </a:r>
          </a:p>
        </p:txBody>
      </p:sp>
      <p:sp>
        <p:nvSpPr>
          <p:cNvPr id="3" name="Espace réservé du contenu 2">
            <a:extLst>
              <a:ext uri="{FF2B5EF4-FFF2-40B4-BE49-F238E27FC236}">
                <a16:creationId xmlns:a16="http://schemas.microsoft.com/office/drawing/2014/main" id="{351CB57D-B7CC-BB46-B90A-4912E59E9923}"/>
              </a:ext>
            </a:extLst>
          </p:cNvPr>
          <p:cNvSpPr>
            <a:spLocks noGrp="1"/>
          </p:cNvSpPr>
          <p:nvPr>
            <p:ph idx="1"/>
          </p:nvPr>
        </p:nvSpPr>
        <p:spPr>
          <a:xfrm>
            <a:off x="838200" y="972766"/>
            <a:ext cx="10515600" cy="5739319"/>
          </a:xfrm>
        </p:spPr>
        <p:txBody>
          <a:bodyPr>
            <a:normAutofit/>
          </a:bodyPr>
          <a:lstStyle/>
          <a:p>
            <a:pPr marL="0" indent="0" fontAlgn="base">
              <a:buNone/>
            </a:pPr>
            <a:r>
              <a:rPr lang="fr-FR" dirty="0"/>
              <a:t>Parmi tous les projets du LP2I, une attention particulière est portée aux élèves décrocheurs (12 élèves) avec l’atelier d’écriture Palanquée, qu’elle a conçu avec un enseignant de mathématiques. </a:t>
            </a:r>
            <a:r>
              <a:rPr lang="fr-FR" i="1" dirty="0"/>
              <a:t>« Le principe est d’aller de l’</a:t>
            </a:r>
            <a:r>
              <a:rPr lang="fr-FR" i="1" dirty="0" err="1"/>
              <a:t>extime</a:t>
            </a:r>
            <a:r>
              <a:rPr lang="fr-FR" i="1" dirty="0"/>
              <a:t> vers l’intime au fil des semaines. »</a:t>
            </a:r>
            <a:r>
              <a:rPr lang="fr-FR" dirty="0"/>
              <a:t> Au départ, les lycéens sont invités à décrire leur trousse ou à faire leur portrait à partir de recherches sur Internet, puis ils sont amenés à décrire des lieux imaginaires ou réels où ils ont dormi, à raconter un ancien souvenir, à répondre à un questionnaire à la Sophie Calle, et enfin à composer un texte dont le premier paragraphe commence par </a:t>
            </a:r>
            <a:r>
              <a:rPr lang="fr-FR" i="1" dirty="0"/>
              <a:t>« Je suis »</a:t>
            </a:r>
            <a:r>
              <a:rPr lang="fr-FR" dirty="0"/>
              <a:t> et le deuxième par </a:t>
            </a:r>
            <a:r>
              <a:rPr lang="fr-FR" i="1" dirty="0"/>
              <a:t>« je rêve de »</a:t>
            </a:r>
            <a:r>
              <a:rPr lang="fr-FR" dirty="0"/>
              <a:t>. L’atelier se clôture par une lecture d’un texte personnel ou particulièrement aimé, devant un public choisi.</a:t>
            </a:r>
          </a:p>
          <a:p>
            <a:pPr marL="0" indent="0" fontAlgn="base">
              <a:buNone/>
            </a:pPr>
            <a:endParaRPr lang="fr-FR" dirty="0"/>
          </a:p>
          <a:p>
            <a:pPr marL="0" indent="0">
              <a:buNone/>
            </a:pPr>
            <a:endParaRPr lang="fr-FR" dirty="0"/>
          </a:p>
        </p:txBody>
      </p:sp>
    </p:spTree>
    <p:extLst>
      <p:ext uri="{BB962C8B-B14F-4D97-AF65-F5344CB8AC3E}">
        <p14:creationId xmlns:p14="http://schemas.microsoft.com/office/powerpoint/2010/main" val="14233005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928094-6738-7E4C-BEA5-2DA2E525A42F}"/>
              </a:ext>
            </a:extLst>
          </p:cNvPr>
          <p:cNvSpPr>
            <a:spLocks noGrp="1"/>
          </p:cNvSpPr>
          <p:nvPr>
            <p:ph type="title"/>
          </p:nvPr>
        </p:nvSpPr>
        <p:spPr>
          <a:xfrm>
            <a:off x="838200" y="0"/>
            <a:ext cx="10515600" cy="1770433"/>
          </a:xfrm>
        </p:spPr>
        <p:txBody>
          <a:bodyPr>
            <a:normAutofit/>
          </a:bodyPr>
          <a:lstStyle/>
          <a:p>
            <a:r>
              <a:rPr lang="fr-FR" sz="3600" b="1" dirty="0" err="1">
                <a:solidFill>
                  <a:schemeClr val="accent1">
                    <a:lumMod val="75000"/>
                  </a:schemeClr>
                </a:solidFill>
              </a:rPr>
              <a:t>Turfu</a:t>
            </a:r>
            <a:r>
              <a:rPr lang="fr-FR" sz="3600" b="1" dirty="0">
                <a:solidFill>
                  <a:schemeClr val="accent1">
                    <a:lumMod val="75000"/>
                  </a:schemeClr>
                </a:solidFill>
              </a:rPr>
              <a:t> … Les éditions </a:t>
            </a:r>
          </a:p>
        </p:txBody>
      </p:sp>
      <p:sp>
        <p:nvSpPr>
          <p:cNvPr id="3" name="Espace réservé du contenu 2">
            <a:extLst>
              <a:ext uri="{FF2B5EF4-FFF2-40B4-BE49-F238E27FC236}">
                <a16:creationId xmlns:a16="http://schemas.microsoft.com/office/drawing/2014/main" id="{351CB57D-B7CC-BB46-B90A-4912E59E9923}"/>
              </a:ext>
            </a:extLst>
          </p:cNvPr>
          <p:cNvSpPr>
            <a:spLocks noGrp="1"/>
          </p:cNvSpPr>
          <p:nvPr>
            <p:ph idx="1"/>
          </p:nvPr>
        </p:nvSpPr>
        <p:spPr>
          <a:xfrm>
            <a:off x="838200" y="1770433"/>
            <a:ext cx="10515600" cy="4708187"/>
          </a:xfrm>
        </p:spPr>
        <p:txBody>
          <a:bodyPr>
            <a:normAutofit fontScale="92500"/>
          </a:bodyPr>
          <a:lstStyle/>
          <a:p>
            <a:pPr marL="0" indent="0" fontAlgn="base">
              <a:buNone/>
            </a:pPr>
            <a:r>
              <a:rPr lang="fr-FR" dirty="0">
                <a:latin typeface="Arial" panose="020B0604020202020204" pitchFamily="34" charset="0"/>
                <a:cs typeface="Arial" panose="020B0604020202020204" pitchFamily="34" charset="0"/>
              </a:rPr>
              <a:t>Un projet né d’un module interdisciplinaire en seconde et qui s’est poursuivi en atelier complémentaire jusqu’à devenir emblématique et médiatique. Il y a trois ans, elle a souhaité, avec un enseignant en sciences économiques et sociales, faire travailler des élèves de seconde sur l’édition. Avec l’étude de correspondance entre auteurs et éditeurs, des modalités économiques, du rôle social au travers des éditions indépendantes ou de résistance, les élèves ont découvert un monde qu’ils ignoraient. Ils se sont passionnés à un point tel qu’au bout de trois séances, l’idée a germé de créer les « </a:t>
            </a:r>
            <a:r>
              <a:rPr lang="fr-FR" dirty="0" err="1">
                <a:latin typeface="Arial" panose="020B0604020202020204" pitchFamily="34" charset="0"/>
                <a:cs typeface="Arial" panose="020B0604020202020204" pitchFamily="34" charset="0"/>
              </a:rPr>
              <a:t>Turfu</a:t>
            </a:r>
            <a:r>
              <a:rPr lang="fr-FR" dirty="0">
                <a:latin typeface="Arial" panose="020B0604020202020204" pitchFamily="34" charset="0"/>
                <a:cs typeface="Arial" panose="020B0604020202020204" pitchFamily="34" charset="0"/>
              </a:rPr>
              <a:t> les éditions ». À la fin de l’année, une junior association est donc née pour poursuivre le projet dans le cadre des ateliers complémentaires. Cette Maison d’édition existe bel et bien et publie des ouvrages.</a:t>
            </a:r>
          </a:p>
          <a:p>
            <a:pPr marL="0" indent="0">
              <a:buNone/>
            </a:pPr>
            <a:endParaRPr lang="fr-FR" dirty="0"/>
          </a:p>
        </p:txBody>
      </p:sp>
      <p:pic>
        <p:nvPicPr>
          <p:cNvPr id="4" name="Image 3">
            <a:extLst>
              <a:ext uri="{FF2B5EF4-FFF2-40B4-BE49-F238E27FC236}">
                <a16:creationId xmlns:a16="http://schemas.microsoft.com/office/drawing/2014/main" id="{B04950F6-8DAA-A543-9CF0-1495BAA68BB6}"/>
              </a:ext>
            </a:extLst>
          </p:cNvPr>
          <p:cNvPicPr>
            <a:picLocks noChangeAspect="1"/>
          </p:cNvPicPr>
          <p:nvPr/>
        </p:nvPicPr>
        <p:blipFill>
          <a:blip r:embed="rId2"/>
          <a:stretch>
            <a:fillRect/>
          </a:stretch>
        </p:blipFill>
        <p:spPr>
          <a:xfrm>
            <a:off x="4708187" y="0"/>
            <a:ext cx="5756208" cy="1587500"/>
          </a:xfrm>
          <a:prstGeom prst="rect">
            <a:avLst/>
          </a:prstGeom>
        </p:spPr>
      </p:pic>
    </p:spTree>
    <p:extLst>
      <p:ext uri="{BB962C8B-B14F-4D97-AF65-F5344CB8AC3E}">
        <p14:creationId xmlns:p14="http://schemas.microsoft.com/office/powerpoint/2010/main" val="32205407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1466D6-403E-2A49-AA5D-2C40A7D40153}"/>
              </a:ext>
            </a:extLst>
          </p:cNvPr>
          <p:cNvSpPr>
            <a:spLocks noGrp="1"/>
          </p:cNvSpPr>
          <p:nvPr>
            <p:ph type="title"/>
          </p:nvPr>
        </p:nvSpPr>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Ecriture collective de « </a:t>
            </a:r>
            <a:r>
              <a:rPr lang="fr-FR" sz="3600" b="1" dirty="0" err="1">
                <a:solidFill>
                  <a:schemeClr val="accent1">
                    <a:lumMod val="75000"/>
                  </a:schemeClr>
                </a:solidFill>
                <a:latin typeface="Arial" panose="020B0604020202020204" pitchFamily="34" charset="0"/>
                <a:cs typeface="Arial" panose="020B0604020202020204" pitchFamily="34" charset="0"/>
              </a:rPr>
              <a:t>BRISTOLs</a:t>
            </a:r>
            <a:r>
              <a:rPr lang="fr-FR" sz="3600" b="1" dirty="0">
                <a:solidFill>
                  <a:schemeClr val="accent1">
                    <a:lumMod val="75000"/>
                  </a:schemeClr>
                </a:solidFill>
                <a:latin typeface="Arial" panose="020B0604020202020204" pitchFamily="34" charset="0"/>
                <a:cs typeface="Arial" panose="020B0604020202020204" pitchFamily="34" charset="0"/>
              </a:rPr>
              <a:t> »</a:t>
            </a:r>
            <a:endParaRPr lang="fr-FR" sz="3600" dirty="0"/>
          </a:p>
        </p:txBody>
      </p:sp>
      <p:sp>
        <p:nvSpPr>
          <p:cNvPr id="3" name="Espace réservé du contenu 2">
            <a:extLst>
              <a:ext uri="{FF2B5EF4-FFF2-40B4-BE49-F238E27FC236}">
                <a16:creationId xmlns:a16="http://schemas.microsoft.com/office/drawing/2014/main" id="{6746174A-625C-8B47-B62A-B268EE7A7F16}"/>
              </a:ext>
            </a:extLst>
          </p:cNvPr>
          <p:cNvSpPr>
            <a:spLocks noGrp="1"/>
          </p:cNvSpPr>
          <p:nvPr>
            <p:ph idx="1"/>
          </p:nvPr>
        </p:nvSpPr>
        <p:spPr>
          <a:xfrm>
            <a:off x="838200" y="1381328"/>
            <a:ext cx="10515600" cy="5291845"/>
          </a:xfrm>
        </p:spPr>
        <p:txBody>
          <a:bodyPr>
            <a:normAutofit fontScale="92500" lnSpcReduction="20000"/>
          </a:bodyPr>
          <a:lstStyle/>
          <a:p>
            <a:pPr marL="0" indent="0">
              <a:buNone/>
            </a:pPr>
            <a:r>
              <a:rPr lang="fr-FR" dirty="0">
                <a:latin typeface="Arial" panose="020B0604020202020204" pitchFamily="34" charset="0"/>
                <a:cs typeface="Arial" panose="020B0604020202020204" pitchFamily="34" charset="0"/>
              </a:rPr>
              <a:t>Nous vous proposons d’écrire un « </a:t>
            </a:r>
            <a:r>
              <a:rPr lang="fr-FR" dirty="0" err="1">
                <a:latin typeface="Arial" panose="020B0604020202020204" pitchFamily="34" charset="0"/>
                <a:cs typeface="Arial" panose="020B0604020202020204" pitchFamily="34" charset="0"/>
              </a:rPr>
              <a:t>BRISTOLs</a:t>
            </a:r>
            <a:r>
              <a:rPr lang="fr-FR" dirty="0">
                <a:latin typeface="Arial" panose="020B0604020202020204" pitchFamily="34" charset="0"/>
                <a:cs typeface="Arial" panose="020B0604020202020204" pitchFamily="34" charset="0"/>
              </a:rPr>
              <a:t> » collectif et poétique à partir du thème :</a:t>
            </a:r>
          </a:p>
          <a:p>
            <a:pPr marL="0" indent="0">
              <a:buNone/>
            </a:pPr>
            <a:endParaRPr lang="fr-FR" dirty="0">
              <a:latin typeface="Arial" panose="020B0604020202020204" pitchFamily="34" charset="0"/>
              <a:cs typeface="Arial" panose="020B0604020202020204" pitchFamily="34" charset="0"/>
            </a:endParaRPr>
          </a:p>
          <a:p>
            <a:pPr marL="0" indent="0" algn="ctr">
              <a:buNone/>
            </a:pPr>
            <a:r>
              <a:rPr lang="fr-FR" sz="3600" b="1" dirty="0">
                <a:solidFill>
                  <a:schemeClr val="accent1">
                    <a:lumMod val="75000"/>
                  </a:schemeClr>
                </a:solidFill>
                <a:latin typeface="Arial" panose="020B0604020202020204" pitchFamily="34" charset="0"/>
                <a:cs typeface="Arial" panose="020B0604020202020204" pitchFamily="34" charset="0"/>
              </a:rPr>
              <a:t>« Bristols d’estomacs creux » </a:t>
            </a:r>
          </a:p>
          <a:p>
            <a:pPr marL="0" indent="0" algn="ctr">
              <a:buNone/>
            </a:pPr>
            <a:r>
              <a:rPr lang="fr-FR" dirty="0">
                <a:latin typeface="Arial" panose="020B0604020202020204" pitchFamily="34" charset="0"/>
                <a:cs typeface="Arial" panose="020B0604020202020204" pitchFamily="34" charset="0"/>
              </a:rPr>
              <a:t>puisque vos estomacs doivent être creux !</a:t>
            </a:r>
          </a:p>
          <a:p>
            <a:pPr marL="0" indent="0">
              <a:buNone/>
            </a:pPr>
            <a:endParaRPr lang="fr-FR" sz="3600" b="1" dirty="0">
              <a:solidFill>
                <a:schemeClr val="accent1">
                  <a:lumMod val="75000"/>
                </a:schemeClr>
              </a:solidFill>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Un rappel pour l’écriture de bristols : des mots, groupes de mots (5/6 maximum), des verbes à l’infinitif ou conjugués au présent, des adverbes, des adjectifs, … et le thème : Bristols d’estomacs creux ou des « synonymes ») repris plusieurs fois.</a:t>
            </a:r>
          </a:p>
          <a:p>
            <a:pPr marL="0" indent="0">
              <a:buNone/>
            </a:pP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Plus votre écrit est court, plus l’ensemble sera … cohérent !</a:t>
            </a:r>
          </a:p>
          <a:p>
            <a:pPr marL="0" indent="0">
              <a:buNone/>
            </a:pPr>
            <a:r>
              <a:rPr lang="fr-FR" dirty="0">
                <a:latin typeface="Arial" panose="020B0604020202020204" pitchFamily="34" charset="0"/>
                <a:cs typeface="Arial" panose="020B0604020202020204" pitchFamily="34" charset="0"/>
              </a:rPr>
              <a:t>Lecture ensuite des Bristols !</a:t>
            </a:r>
          </a:p>
        </p:txBody>
      </p:sp>
    </p:spTree>
    <p:extLst>
      <p:ext uri="{BB962C8B-B14F-4D97-AF65-F5344CB8AC3E}">
        <p14:creationId xmlns:p14="http://schemas.microsoft.com/office/powerpoint/2010/main" val="6126393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55A2C-64C0-3C4A-9F20-BF5CEBE71E36}"/>
              </a:ext>
            </a:extLst>
          </p:cNvPr>
          <p:cNvSpPr>
            <a:spLocks noGrp="1"/>
          </p:cNvSpPr>
          <p:nvPr>
            <p:ph type="title"/>
          </p:nvPr>
        </p:nvSpPr>
        <p:spPr>
          <a:xfrm>
            <a:off x="838200" y="365125"/>
            <a:ext cx="10515600" cy="5627113"/>
          </a:xfrm>
        </p:spPr>
        <p:txBody>
          <a:bodyPr>
            <a:normAutofit/>
          </a:bodyPr>
          <a:lstStyle/>
          <a:p>
            <a:pPr algn="ctr"/>
            <a:r>
              <a:rPr lang="fr-FR" sz="4000" b="1" dirty="0">
                <a:solidFill>
                  <a:schemeClr val="accent1">
                    <a:lumMod val="75000"/>
                  </a:schemeClr>
                </a:solidFill>
                <a:latin typeface="Arial" panose="020B0604020202020204" pitchFamily="34" charset="0"/>
                <a:cs typeface="Arial" panose="020B0604020202020204" pitchFamily="34" charset="0"/>
              </a:rPr>
              <a:t>Merci de votre participation !</a:t>
            </a:r>
          </a:p>
        </p:txBody>
      </p:sp>
    </p:spTree>
    <p:extLst>
      <p:ext uri="{BB962C8B-B14F-4D97-AF65-F5344CB8AC3E}">
        <p14:creationId xmlns:p14="http://schemas.microsoft.com/office/powerpoint/2010/main" val="1887685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4E8C1C-DBE5-9544-A0A2-3A69C92F3D2E}"/>
              </a:ext>
            </a:extLst>
          </p:cNvPr>
          <p:cNvSpPr>
            <a:spLocks noGrp="1"/>
          </p:cNvSpPr>
          <p:nvPr>
            <p:ph type="title"/>
          </p:nvPr>
        </p:nvSpPr>
        <p:spPr>
          <a:xfrm>
            <a:off x="838200" y="0"/>
            <a:ext cx="10515600" cy="680936"/>
          </a:xfrm>
        </p:spPr>
        <p:txBody>
          <a:bodyPr>
            <a:normAutofit/>
          </a:bodyPr>
          <a:lstStyle/>
          <a:p>
            <a:pPr algn="ctr"/>
            <a:r>
              <a:rPr lang="fr-FR" sz="3200" b="1" dirty="0">
                <a:solidFill>
                  <a:schemeClr val="accent1">
                    <a:lumMod val="75000"/>
                  </a:schemeClr>
                </a:solidFill>
                <a:latin typeface="Arial" panose="020B0604020202020204" pitchFamily="34" charset="0"/>
                <a:cs typeface="Arial" panose="020B0604020202020204" pitchFamily="34" charset="0"/>
              </a:rPr>
              <a:t>Les fondamentaux (suite)</a:t>
            </a:r>
          </a:p>
        </p:txBody>
      </p:sp>
      <p:sp>
        <p:nvSpPr>
          <p:cNvPr id="3" name="Espace réservé du contenu 2">
            <a:extLst>
              <a:ext uri="{FF2B5EF4-FFF2-40B4-BE49-F238E27FC236}">
                <a16:creationId xmlns:a16="http://schemas.microsoft.com/office/drawing/2014/main" id="{45158FAC-F3BC-DA48-AEF1-E255C9656ED2}"/>
              </a:ext>
            </a:extLst>
          </p:cNvPr>
          <p:cNvSpPr>
            <a:spLocks noGrp="1"/>
          </p:cNvSpPr>
          <p:nvPr>
            <p:ph idx="1"/>
          </p:nvPr>
        </p:nvSpPr>
        <p:spPr>
          <a:xfrm>
            <a:off x="350196" y="680936"/>
            <a:ext cx="11003604" cy="6177064"/>
          </a:xfrm>
        </p:spPr>
        <p:txBody>
          <a:bodyPr>
            <a:normAutofit fontScale="47500" lnSpcReduction="20000"/>
          </a:bodyPr>
          <a:lstStyle/>
          <a:p>
            <a:pPr marL="0" indent="0">
              <a:lnSpc>
                <a:spcPct val="160000"/>
              </a:lnSpc>
              <a:spcBef>
                <a:spcPts val="0"/>
              </a:spcBef>
              <a:buNone/>
            </a:pPr>
            <a:r>
              <a:rPr lang="fr-FR" sz="4400" b="1" dirty="0">
                <a:latin typeface="Arial" pitchFamily="34" charset="0"/>
                <a:cs typeface="Arial" pitchFamily="34" charset="0"/>
              </a:rPr>
              <a:t>Adolphe Thiers donne alors le ton : </a:t>
            </a:r>
          </a:p>
          <a:p>
            <a:pPr marL="0" indent="0">
              <a:lnSpc>
                <a:spcPct val="160000"/>
              </a:lnSpc>
              <a:spcBef>
                <a:spcPts val="0"/>
              </a:spcBef>
              <a:buNone/>
            </a:pPr>
            <a:r>
              <a:rPr lang="fr-FR" sz="4400" b="1" dirty="0">
                <a:latin typeface="Arial" pitchFamily="34" charset="0"/>
                <a:cs typeface="Arial" pitchFamily="34" charset="0"/>
              </a:rPr>
              <a:t> « </a:t>
            </a:r>
            <a:r>
              <a:rPr lang="fr-FR" sz="4400" b="1" i="1" dirty="0">
                <a:latin typeface="Arial" panose="020B0604020202020204" pitchFamily="34" charset="0"/>
                <a:cs typeface="Arial" pitchFamily="34" charset="0"/>
              </a:rPr>
              <a:t>Lire, écrire, compter, voilà ce qu’il faut apprendre ; quant au reste, cela est superflu </a:t>
            </a:r>
            <a:r>
              <a:rPr lang="fr-FR" sz="4400" i="1" dirty="0">
                <a:latin typeface="Arial" panose="020B0604020202020204" pitchFamily="34" charset="0"/>
                <a:cs typeface="Arial" pitchFamily="34" charset="0"/>
              </a:rPr>
              <a:t>[…]. Il faut restreindre cette extension démesurée de l’enseignement primaire. »</a:t>
            </a:r>
          </a:p>
          <a:p>
            <a:pPr marL="0" indent="0">
              <a:lnSpc>
                <a:spcPct val="160000"/>
              </a:lnSpc>
              <a:spcBef>
                <a:spcPts val="0"/>
              </a:spcBef>
              <a:buNone/>
            </a:pPr>
            <a:r>
              <a:rPr lang="fr-FR" sz="4400" dirty="0">
                <a:latin typeface="Arial" panose="020B0604020202020204" pitchFamily="34" charset="0"/>
                <a:cs typeface="Arial" pitchFamily="34" charset="0"/>
              </a:rPr>
              <a:t>Bref, l’école du peuple ne s’encombrera pas de supplément d’âme…</a:t>
            </a:r>
            <a:r>
              <a:rPr lang="fr-FR" sz="4400" b="1" dirty="0">
                <a:latin typeface="Arial" panose="020B0604020202020204" pitchFamily="34" charset="0"/>
                <a:cs typeface="Arial" pitchFamily="34" charset="0"/>
              </a:rPr>
              <a:t> </a:t>
            </a:r>
          </a:p>
          <a:p>
            <a:pPr marL="0" indent="0">
              <a:lnSpc>
                <a:spcPct val="160000"/>
              </a:lnSpc>
              <a:spcBef>
                <a:spcPts val="0"/>
              </a:spcBef>
              <a:buNone/>
            </a:pPr>
            <a:r>
              <a:rPr lang="fr-FR" sz="4400" dirty="0">
                <a:latin typeface="Arial" pitchFamily="34" charset="0"/>
                <a:cs typeface="Arial" pitchFamily="34" charset="0"/>
              </a:rPr>
              <a:t>Le fondamental, selon nous réside dans les accessoires… qui sont tout sauf accessoires.</a:t>
            </a:r>
          </a:p>
          <a:p>
            <a:pPr>
              <a:lnSpc>
                <a:spcPct val="160000"/>
              </a:lnSpc>
              <a:spcBef>
                <a:spcPts val="0"/>
              </a:spcBef>
              <a:buNone/>
            </a:pPr>
            <a:r>
              <a:rPr lang="fr-FR" sz="4400" dirty="0">
                <a:latin typeface="Arial" pitchFamily="34" charset="0"/>
                <a:cs typeface="Arial" pitchFamily="34" charset="0"/>
              </a:rPr>
              <a:t>Ces accessoires concernent aussi bien la construction de la personnalité que l’accès à la culture. </a:t>
            </a:r>
          </a:p>
          <a:p>
            <a:pPr>
              <a:lnSpc>
                <a:spcPct val="160000"/>
              </a:lnSpc>
              <a:spcBef>
                <a:spcPts val="0"/>
              </a:spcBef>
              <a:buNone/>
            </a:pPr>
            <a:r>
              <a:rPr lang="fr-FR" sz="4400" dirty="0">
                <a:latin typeface="Arial" pitchFamily="34" charset="0"/>
                <a:cs typeface="Arial" pitchFamily="34" charset="0"/>
              </a:rPr>
              <a:t>Le fondamental c’est, justement ce qui permet les </a:t>
            </a:r>
            <a:r>
              <a:rPr lang="fr-FR" sz="4400" i="1" dirty="0">
                <a:latin typeface="Arial" panose="020B0604020202020204" pitchFamily="34" charset="0"/>
                <a:cs typeface="Arial" pitchFamily="34" charset="0"/>
              </a:rPr>
              <a:t>fondements</a:t>
            </a:r>
            <a:r>
              <a:rPr lang="fr-FR" sz="4400" dirty="0">
                <a:latin typeface="Arial" pitchFamily="34" charset="0"/>
                <a:cs typeface="Arial" pitchFamily="34" charset="0"/>
              </a:rPr>
              <a:t> sur lesquels peuvent se construire les apprentissages, du lire écrire compter à tout le </a:t>
            </a:r>
          </a:p>
          <a:p>
            <a:pPr>
              <a:lnSpc>
                <a:spcPct val="160000"/>
              </a:lnSpc>
              <a:spcBef>
                <a:spcPts val="0"/>
              </a:spcBef>
              <a:buNone/>
            </a:pPr>
            <a:r>
              <a:rPr lang="fr-FR" sz="4400" dirty="0">
                <a:latin typeface="Arial" pitchFamily="34" charset="0"/>
                <a:cs typeface="Arial" pitchFamily="34" charset="0"/>
              </a:rPr>
              <a:t>reste. </a:t>
            </a:r>
          </a:p>
          <a:p>
            <a:pPr marL="0" indent="0" algn="ctr">
              <a:buNone/>
            </a:pPr>
            <a:r>
              <a:rPr lang="fr-FR" sz="4400" dirty="0">
                <a:latin typeface="Arial" pitchFamily="34" charset="0"/>
                <a:cs typeface="Arial" pitchFamily="34" charset="0"/>
              </a:rPr>
              <a:t>Défendre cette idée du fondamental, c’est faire</a:t>
            </a:r>
            <a:endParaRPr lang="fr-FR" sz="4400" b="1" dirty="0">
              <a:latin typeface="Arial" panose="020B0604020202020204" pitchFamily="34" charset="0"/>
              <a:cs typeface="Arial" panose="020B0604020202020204" pitchFamily="34" charset="0"/>
            </a:endParaRPr>
          </a:p>
          <a:p>
            <a:pPr marL="0" indent="0" algn="ctr">
              <a:buNone/>
            </a:pPr>
            <a:r>
              <a:rPr lang="fr-FR" sz="4400" b="1" dirty="0">
                <a:latin typeface="Arial" panose="020B0604020202020204" pitchFamily="34" charset="0"/>
                <a:cs typeface="Arial" panose="020B0604020202020204" pitchFamily="34" charset="0"/>
              </a:rPr>
              <a:t>le pari de l’éducabilité…pour tous</a:t>
            </a:r>
          </a:p>
          <a:p>
            <a:pPr marL="0" indent="0">
              <a:buNone/>
            </a:pPr>
            <a:endParaRPr lang="fr-FR" dirty="0"/>
          </a:p>
        </p:txBody>
      </p:sp>
    </p:spTree>
    <p:extLst>
      <p:ext uri="{BB962C8B-B14F-4D97-AF65-F5344CB8AC3E}">
        <p14:creationId xmlns:p14="http://schemas.microsoft.com/office/powerpoint/2010/main" val="670589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0B82CC-6F63-7341-9DA9-C4E2C2C52851}"/>
              </a:ext>
            </a:extLst>
          </p:cNvPr>
          <p:cNvSpPr>
            <a:spLocks noGrp="1"/>
          </p:cNvSpPr>
          <p:nvPr>
            <p:ph type="title"/>
          </p:nvPr>
        </p:nvSpPr>
        <p:spPr>
          <a:xfrm>
            <a:off x="838200" y="365126"/>
            <a:ext cx="10515600" cy="627096"/>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Problématique</a:t>
            </a:r>
          </a:p>
        </p:txBody>
      </p:sp>
      <p:sp>
        <p:nvSpPr>
          <p:cNvPr id="3" name="Espace réservé du contenu 2">
            <a:extLst>
              <a:ext uri="{FF2B5EF4-FFF2-40B4-BE49-F238E27FC236}">
                <a16:creationId xmlns:a16="http://schemas.microsoft.com/office/drawing/2014/main" id="{D2142E85-9BC0-FE46-A6EF-F44C217D2F50}"/>
              </a:ext>
            </a:extLst>
          </p:cNvPr>
          <p:cNvSpPr>
            <a:spLocks noGrp="1"/>
          </p:cNvSpPr>
          <p:nvPr>
            <p:ph idx="1"/>
          </p:nvPr>
        </p:nvSpPr>
        <p:spPr>
          <a:xfrm>
            <a:off x="838200" y="992222"/>
            <a:ext cx="10515600" cy="5865777"/>
          </a:xfrm>
        </p:spPr>
        <p:txBody>
          <a:bodyPr>
            <a:normAutofit/>
          </a:bodyPr>
          <a:lstStyle/>
          <a:p>
            <a:pPr marL="0" indent="0">
              <a:buNone/>
            </a:pPr>
            <a:r>
              <a:rPr lang="fr-FR" sz="2600" dirty="0">
                <a:latin typeface="Arial" panose="020B0604020202020204" pitchFamily="34" charset="0"/>
                <a:cs typeface="Arial" panose="020B0604020202020204" pitchFamily="34" charset="0"/>
              </a:rPr>
              <a:t>une problématique ne se résume pas à une seule question. La problématique de notre intervention pourrait faire résonner/raisonner entre elles plusieurs interrogations :</a:t>
            </a:r>
            <a:endParaRPr lang="fr-FR" sz="2600" b="1" dirty="0">
              <a:latin typeface="Arial" panose="020B0604020202020204" pitchFamily="34" charset="0"/>
              <a:cs typeface="Arial" panose="020B0604020202020204" pitchFamily="34" charset="0"/>
            </a:endParaRPr>
          </a:p>
          <a:p>
            <a:pPr marL="0" indent="0">
              <a:buNone/>
            </a:pPr>
            <a:r>
              <a:rPr lang="fr-FR" sz="2600" b="1" dirty="0">
                <a:latin typeface="Arial" panose="020B0604020202020204" pitchFamily="34" charset="0"/>
                <a:cs typeface="Arial" panose="020B0604020202020204" pitchFamily="34" charset="0"/>
              </a:rPr>
              <a:t>	</a:t>
            </a:r>
            <a:r>
              <a:rPr lang="fr-FR" sz="2400" b="1" dirty="0">
                <a:latin typeface="Arial" panose="020B0604020202020204" pitchFamily="34" charset="0"/>
                <a:cs typeface="Arial" panose="020B0604020202020204" pitchFamily="34" charset="0"/>
              </a:rPr>
              <a:t>	En quoi la créativité permet-elle de construire le sujet ? </a:t>
            </a:r>
            <a:endParaRPr lang="fr-FR" sz="2600" b="1" dirty="0">
              <a:latin typeface="Arial" panose="020B0604020202020204" pitchFamily="34" charset="0"/>
              <a:cs typeface="Arial" panose="020B0604020202020204" pitchFamily="34" charset="0"/>
            </a:endParaRPr>
          </a:p>
          <a:p>
            <a:pPr marL="0" indent="0">
              <a:buNone/>
            </a:pPr>
            <a:r>
              <a:rPr lang="fr-FR" sz="2600" b="1" dirty="0">
                <a:latin typeface="Arial" panose="020B0604020202020204" pitchFamily="34" charset="0"/>
                <a:cs typeface="Arial" panose="020B0604020202020204" pitchFamily="34" charset="0"/>
              </a:rPr>
              <a:t>		</a:t>
            </a:r>
            <a:r>
              <a:rPr lang="fr-FR" sz="2400" b="1" dirty="0">
                <a:latin typeface="Arial" panose="020B0604020202020204" pitchFamily="34" charset="0"/>
                <a:cs typeface="Arial" panose="020B0604020202020204" pitchFamily="34" charset="0"/>
              </a:rPr>
              <a:t>En quoi certaines activités participent-elles à la 				construction de la personnalité, condition sine qua 			non des apprentissages ? </a:t>
            </a:r>
          </a:p>
          <a:p>
            <a:pPr marL="0" indent="0">
              <a:buNone/>
            </a:pPr>
            <a:endParaRPr lang="fr-FR" sz="2400" b="1" dirty="0">
              <a:latin typeface="Arial" panose="020B0604020202020204" pitchFamily="34" charset="0"/>
              <a:cs typeface="Arial" panose="020B0604020202020204" pitchFamily="34" charset="0"/>
            </a:endParaRPr>
          </a:p>
          <a:p>
            <a:pPr marL="0" indent="0">
              <a:buNone/>
            </a:pPr>
            <a:endParaRPr lang="fr-FR" sz="2400" b="1" dirty="0">
              <a:latin typeface="Arial" panose="020B0604020202020204" pitchFamily="34" charset="0"/>
              <a:cs typeface="Arial" panose="020B0604020202020204" pitchFamily="34" charset="0"/>
            </a:endParaRPr>
          </a:p>
          <a:p>
            <a:pPr marL="0" indent="0">
              <a:buNone/>
            </a:pPr>
            <a:r>
              <a:rPr lang="fr-FR" sz="2400" dirty="0">
                <a:latin typeface="Arial" panose="020B0604020202020204" pitchFamily="34" charset="0"/>
                <a:cs typeface="Arial" panose="020B0604020202020204" pitchFamily="34" charset="0"/>
              </a:rPr>
              <a:t>On proposera des exemples des activités théâtrales et poétiques. Des activités en ateliers d’écriture ainsi qu’une expérience singulière de création de maison d’édition.</a:t>
            </a:r>
          </a:p>
          <a:p>
            <a:pPr marL="0" indent="0">
              <a:buNone/>
            </a:pPr>
            <a:endParaRPr lang="fr-FR" sz="2400" b="1" dirty="0">
              <a:latin typeface="Arial" panose="020B0604020202020204" pitchFamily="34" charset="0"/>
              <a:cs typeface="Arial" panose="020B0604020202020204" pitchFamily="34" charset="0"/>
            </a:endParaRPr>
          </a:p>
          <a:p>
            <a:pPr marL="0" indent="0">
              <a:buNone/>
            </a:pPr>
            <a:r>
              <a:rPr lang="fr-FR"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810498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8C4D5-3D11-B74A-952E-DEA6D927BB51}"/>
              </a:ext>
            </a:extLst>
          </p:cNvPr>
          <p:cNvSpPr>
            <a:spLocks noGrp="1"/>
          </p:cNvSpPr>
          <p:nvPr>
            <p:ph type="title"/>
          </p:nvPr>
        </p:nvSpPr>
        <p:spPr>
          <a:xfrm>
            <a:off x="838200" y="1825625"/>
            <a:ext cx="10515600" cy="955963"/>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Les activités d’expression dramatique</a:t>
            </a:r>
          </a:p>
        </p:txBody>
      </p:sp>
      <p:sp>
        <p:nvSpPr>
          <p:cNvPr id="3" name="ZoneTexte 2"/>
          <p:cNvSpPr txBox="1"/>
          <p:nvPr/>
        </p:nvSpPr>
        <p:spPr>
          <a:xfrm>
            <a:off x="1705232" y="3012420"/>
            <a:ext cx="8822725" cy="492443"/>
          </a:xfrm>
          <a:prstGeom prst="rect">
            <a:avLst/>
          </a:prstGeom>
          <a:noFill/>
        </p:spPr>
        <p:txBody>
          <a:bodyPr wrap="square" rtlCol="0">
            <a:spAutoFit/>
          </a:bodyPr>
          <a:lstStyle/>
          <a:p>
            <a:pPr algn="ctr"/>
            <a:r>
              <a:rPr lang="fr-FR" sz="2600" b="1" dirty="0">
                <a:latin typeface="Arial" pitchFamily="34" charset="0"/>
                <a:cs typeface="Arial" pitchFamily="34" charset="0"/>
              </a:rPr>
              <a:t>D’abord, le silence et le regard </a:t>
            </a:r>
          </a:p>
        </p:txBody>
      </p:sp>
    </p:spTree>
    <p:extLst>
      <p:ext uri="{BB962C8B-B14F-4D97-AF65-F5344CB8AC3E}">
        <p14:creationId xmlns:p14="http://schemas.microsoft.com/office/powerpoint/2010/main" val="183540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38C4D5-3D11-B74A-952E-DEA6D927BB51}"/>
              </a:ext>
            </a:extLst>
          </p:cNvPr>
          <p:cNvSpPr>
            <a:spLocks noGrp="1"/>
          </p:cNvSpPr>
          <p:nvPr>
            <p:ph type="title"/>
          </p:nvPr>
        </p:nvSpPr>
        <p:spPr>
          <a:xfrm>
            <a:off x="838200" y="1"/>
            <a:ext cx="10515600" cy="955963"/>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Les activités d’expression dramatique</a:t>
            </a:r>
          </a:p>
        </p:txBody>
      </p:sp>
      <p:sp>
        <p:nvSpPr>
          <p:cNvPr id="3" name="Espace réservé du contenu 2">
            <a:extLst>
              <a:ext uri="{FF2B5EF4-FFF2-40B4-BE49-F238E27FC236}">
                <a16:creationId xmlns:a16="http://schemas.microsoft.com/office/drawing/2014/main" id="{92E5B099-BDCA-414E-820B-61B605F49B21}"/>
              </a:ext>
            </a:extLst>
          </p:cNvPr>
          <p:cNvSpPr>
            <a:spLocks noGrp="1"/>
          </p:cNvSpPr>
          <p:nvPr>
            <p:ph idx="1"/>
          </p:nvPr>
        </p:nvSpPr>
        <p:spPr>
          <a:xfrm>
            <a:off x="466928" y="739302"/>
            <a:ext cx="10886872" cy="6118698"/>
          </a:xfrm>
        </p:spPr>
        <p:txBody>
          <a:bodyPr>
            <a:normAutofit/>
          </a:bodyPr>
          <a:lstStyle/>
          <a:p>
            <a:pPr marL="0" indent="0">
              <a:lnSpc>
                <a:spcPct val="100000"/>
              </a:lnSpc>
              <a:spcBef>
                <a:spcPts val="0"/>
              </a:spcBef>
              <a:buNone/>
            </a:pPr>
            <a:r>
              <a:rPr lang="fr-FR" dirty="0">
                <a:latin typeface="Arial" panose="020B0604020202020204" pitchFamily="34" charset="0"/>
                <a:cs typeface="Arial" panose="020B0604020202020204" pitchFamily="34" charset="0"/>
              </a:rPr>
              <a:t>Le théâtre a vu son nom apparaître dans les programmes de 1995 ; les enseignants ont vite reconnu en lui un lieu privilégié de l'interdisciplinarité, un moteur pour une pédagogie de projet…Qui contesterait sa capacité à mettre en situation les expressions orale et écrite ou la lecture à haute voix ? Mais il faut à mon avis commencer par le commencement.</a:t>
            </a:r>
          </a:p>
          <a:p>
            <a:pPr marL="144000">
              <a:lnSpc>
                <a:spcPct val="100000"/>
              </a:lnSpc>
              <a:spcBef>
                <a:spcPts val="0"/>
              </a:spcBef>
              <a:buNone/>
            </a:pPr>
            <a:endParaRPr lang="fr-FR" dirty="0">
              <a:latin typeface="Arial" panose="020B0604020202020204" pitchFamily="34" charset="0"/>
              <a:cs typeface="Arial" panose="020B0604020202020204" pitchFamily="34" charset="0"/>
            </a:endParaRPr>
          </a:p>
          <a:p>
            <a:pPr marL="144000">
              <a:lnSpc>
                <a:spcPct val="100000"/>
              </a:lnSpc>
              <a:spcBef>
                <a:spcPts val="0"/>
              </a:spcBef>
              <a:buNone/>
            </a:pPr>
            <a:r>
              <a:rPr lang="fr-FR" dirty="0">
                <a:latin typeface="Arial" panose="020B0604020202020204" pitchFamily="34" charset="0"/>
                <a:cs typeface="Arial" panose="020B0604020202020204" pitchFamily="34" charset="0"/>
              </a:rPr>
              <a:t>Je pense que la pratique des activités dramatiques à l’école doit ouvrir la porte à « tout le reste » en passant par l'essentiel pour l'enfant :</a:t>
            </a:r>
          </a:p>
          <a:p>
            <a:pPr marL="144000">
              <a:lnSpc>
                <a:spcPct val="150000"/>
              </a:lnSpc>
              <a:spcBef>
                <a:spcPts val="0"/>
              </a:spcBef>
              <a:buNone/>
            </a:pPr>
            <a:r>
              <a:rPr lang="fr-FR" dirty="0">
                <a:latin typeface="Arial" panose="020B0604020202020204" pitchFamily="34" charset="0"/>
                <a:cs typeface="Arial" panose="020B0604020202020204" pitchFamily="34" charset="0"/>
              </a:rPr>
              <a:t> </a:t>
            </a:r>
            <a:r>
              <a:rPr lang="fr-FR" sz="3200" b="1" dirty="0">
                <a:latin typeface="Arial" pitchFamily="34" charset="0"/>
                <a:cs typeface="Arial" pitchFamily="34" charset="0"/>
              </a:rPr>
              <a:t>la prise de confiance en soi, la découverte de son énergie, la relation à l'autre et au groupe </a:t>
            </a:r>
            <a:endParaRPr lang="fr-FR" sz="3200" dirty="0">
              <a:latin typeface="Arial" pitchFamily="34" charset="0"/>
              <a:cs typeface="Arial" pitchFamily="34" charset="0"/>
            </a:endParaRPr>
          </a:p>
          <a:p>
            <a:pPr marL="144000">
              <a:lnSpc>
                <a:spcPct val="150000"/>
              </a:lnSpc>
              <a:spcBef>
                <a:spcPts val="0"/>
              </a:spcBef>
              <a:buNone/>
            </a:pPr>
            <a:endParaRPr lang="fr-FR" dirty="0">
              <a:solidFill>
                <a:srgbClr val="FF0000"/>
              </a:solidFill>
              <a:latin typeface="Arial" pitchFamily="34" charset="0"/>
              <a:cs typeface="Arial" pitchFamily="34" charset="0"/>
            </a:endParaRPr>
          </a:p>
          <a:p>
            <a:pPr marL="0" indent="0">
              <a:buNone/>
            </a:pPr>
            <a:endParaRPr lang="fr-FR" dirty="0"/>
          </a:p>
          <a:p>
            <a:pPr marL="0" indent="0">
              <a:buNone/>
            </a:pPr>
            <a:endParaRPr lang="fr-FR" dirty="0"/>
          </a:p>
        </p:txBody>
      </p:sp>
    </p:spTree>
    <p:extLst>
      <p:ext uri="{BB962C8B-B14F-4D97-AF65-F5344CB8AC3E}">
        <p14:creationId xmlns:p14="http://schemas.microsoft.com/office/powerpoint/2010/main" val="1315469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647BDB-648F-EE4D-A6BD-FE78667A4F83}"/>
              </a:ext>
            </a:extLst>
          </p:cNvPr>
          <p:cNvSpPr>
            <a:spLocks noGrp="1"/>
          </p:cNvSpPr>
          <p:nvPr>
            <p:ph type="title"/>
          </p:nvPr>
        </p:nvSpPr>
        <p:spPr>
          <a:xfrm>
            <a:off x="838200" y="365125"/>
            <a:ext cx="10515600" cy="724373"/>
          </a:xfrm>
        </p:spPr>
        <p:txBody>
          <a:bodyPr>
            <a:normAutofit fontScale="90000"/>
          </a:bodyPr>
          <a:lstStyle/>
          <a:p>
            <a:pPr algn="ctr"/>
            <a:br>
              <a:rPr lang="fr-FR" sz="3600" b="1" dirty="0">
                <a:solidFill>
                  <a:schemeClr val="accent1">
                    <a:lumMod val="75000"/>
                  </a:schemeClr>
                </a:solidFill>
                <a:latin typeface="Arial" pitchFamily="34" charset="0"/>
                <a:cs typeface="Arial" pitchFamily="34" charset="0"/>
              </a:rPr>
            </a:br>
            <a:r>
              <a:rPr lang="fr-FR" sz="3600" b="1" dirty="0">
                <a:solidFill>
                  <a:schemeClr val="accent1">
                    <a:lumMod val="75000"/>
                  </a:schemeClr>
                </a:solidFill>
                <a:latin typeface="Arial" pitchFamily="34" charset="0"/>
                <a:cs typeface="Arial" pitchFamily="34" charset="0"/>
              </a:rPr>
              <a:t> … et d’abord sur un mode non verbal </a:t>
            </a:r>
            <a:br>
              <a:rPr lang="fr-FR" sz="3600" dirty="0">
                <a:solidFill>
                  <a:schemeClr val="accent1">
                    <a:lumMod val="75000"/>
                  </a:schemeClr>
                </a:solidFill>
                <a:latin typeface="Arial" pitchFamily="34" charset="0"/>
                <a:cs typeface="Arial" pitchFamily="34" charset="0"/>
              </a:rPr>
            </a:br>
            <a:endParaRPr lang="fr-FR" sz="3600" dirty="0">
              <a:solidFill>
                <a:schemeClr val="accent1">
                  <a:lumMod val="75000"/>
                </a:schemeClr>
              </a:solidFill>
            </a:endParaRPr>
          </a:p>
        </p:txBody>
      </p:sp>
      <p:sp>
        <p:nvSpPr>
          <p:cNvPr id="3" name="Espace réservé du contenu 2">
            <a:extLst>
              <a:ext uri="{FF2B5EF4-FFF2-40B4-BE49-F238E27FC236}">
                <a16:creationId xmlns:a16="http://schemas.microsoft.com/office/drawing/2014/main" id="{F57A46C1-6613-F048-B497-D0FF09FC2E2F}"/>
              </a:ext>
            </a:extLst>
          </p:cNvPr>
          <p:cNvSpPr>
            <a:spLocks noGrp="1"/>
          </p:cNvSpPr>
          <p:nvPr>
            <p:ph idx="1"/>
          </p:nvPr>
        </p:nvSpPr>
        <p:spPr>
          <a:xfrm>
            <a:off x="838200" y="1089498"/>
            <a:ext cx="10515600" cy="5564221"/>
          </a:xfrm>
        </p:spPr>
        <p:txBody>
          <a:bodyPr>
            <a:normAutofit/>
          </a:bodyPr>
          <a:lstStyle/>
          <a:p>
            <a:pPr marL="0" indent="0">
              <a:buNone/>
            </a:pPr>
            <a:r>
              <a:rPr lang="fr-FR" dirty="0">
                <a:solidFill>
                  <a:schemeClr val="accent1">
                    <a:lumMod val="75000"/>
                  </a:schemeClr>
                </a:solidFill>
                <a:latin typeface="Arial" pitchFamily="34" charset="0"/>
                <a:cs typeface="Arial" pitchFamily="34" charset="0"/>
              </a:rPr>
              <a:t>Permettre aux enfants de découvrir leur pouvoir de communication à travers le geste, le regard, le déplacement du corps, c’est les aider à trouver leur place dans un groupe, dans leur relation aux autres. C’est ainsi leur offrir l'espace de la création et le pouvoir de l’expression créatrice de la parole et de l’écrit.</a:t>
            </a:r>
          </a:p>
          <a:p>
            <a:pPr marL="0" indent="0">
              <a:buNone/>
            </a:pPr>
            <a:r>
              <a:rPr lang="fr-FR" dirty="0">
                <a:solidFill>
                  <a:schemeClr val="accent1">
                    <a:lumMod val="75000"/>
                  </a:schemeClr>
                </a:solidFill>
                <a:latin typeface="Arial" pitchFamily="34" charset="0"/>
                <a:cs typeface="Arial" pitchFamily="34" charset="0"/>
              </a:rPr>
              <a:t>Je pense donc qu’il est indispensable de faire pratiquer des exercices qui vont dans le sens que j’ai donné, inspirés tout aussi bien par le théâtre du Soleil et du Campagnol que par les </a:t>
            </a:r>
            <a:r>
              <a:rPr lang="fr-FR" dirty="0" err="1">
                <a:solidFill>
                  <a:schemeClr val="accent1">
                    <a:lumMod val="75000"/>
                  </a:schemeClr>
                </a:solidFill>
                <a:latin typeface="Arial" pitchFamily="34" charset="0"/>
                <a:cs typeface="Arial" pitchFamily="34" charset="0"/>
              </a:rPr>
              <a:t>Cemea</a:t>
            </a:r>
            <a:r>
              <a:rPr lang="fr-FR" dirty="0">
                <a:solidFill>
                  <a:schemeClr val="accent1">
                    <a:lumMod val="75000"/>
                  </a:schemeClr>
                </a:solidFill>
                <a:latin typeface="Arial" pitchFamily="34" charset="0"/>
                <a:cs typeface="Arial" pitchFamily="34" charset="0"/>
              </a:rPr>
              <a:t> (Centres d'Entraînement aux Méthodes d'Éducation Active). Les thèmes abordés concernent aussi bien l’appropriation de l’espace, les capacités de concentration que le geste et l’expression du corps, individuellement et en groupe.</a:t>
            </a:r>
          </a:p>
          <a:p>
            <a:pPr marL="0" indent="0">
              <a:buNone/>
            </a:pPr>
            <a:endParaRPr lang="fr-FR" dirty="0"/>
          </a:p>
        </p:txBody>
      </p:sp>
    </p:spTree>
    <p:extLst>
      <p:ext uri="{BB962C8B-B14F-4D97-AF65-F5344CB8AC3E}">
        <p14:creationId xmlns:p14="http://schemas.microsoft.com/office/powerpoint/2010/main" val="1292171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52397F-1851-E44E-9E08-2BC0564F5E20}"/>
              </a:ext>
            </a:extLst>
          </p:cNvPr>
          <p:cNvSpPr>
            <a:spLocks noGrp="1"/>
          </p:cNvSpPr>
          <p:nvPr>
            <p:ph type="title"/>
          </p:nvPr>
        </p:nvSpPr>
        <p:spPr>
          <a:xfrm>
            <a:off x="838200" y="365126"/>
            <a:ext cx="10515600" cy="685462"/>
          </a:xfrm>
        </p:spPr>
        <p:txBody>
          <a:bodyPr>
            <a:normAutofit/>
          </a:bodyPr>
          <a:lstStyle/>
          <a:p>
            <a:pPr algn="ctr"/>
            <a:r>
              <a:rPr lang="fr-FR" sz="3600" b="1" dirty="0">
                <a:solidFill>
                  <a:schemeClr val="accent1">
                    <a:lumMod val="75000"/>
                  </a:schemeClr>
                </a:solidFill>
                <a:latin typeface="Arial" panose="020B0604020202020204" pitchFamily="34" charset="0"/>
                <a:cs typeface="Arial" panose="020B0604020202020204" pitchFamily="34" charset="0"/>
              </a:rPr>
              <a:t>Avoir pratiqué soi-même … </a:t>
            </a:r>
            <a:r>
              <a:rPr lang="fr-FR" sz="3600" b="1">
                <a:solidFill>
                  <a:schemeClr val="accent1">
                    <a:lumMod val="75000"/>
                  </a:schemeClr>
                </a:solidFill>
                <a:latin typeface="Arial" panose="020B0604020202020204" pitchFamily="34" charset="0"/>
                <a:cs typeface="Arial" panose="020B0604020202020204" pitchFamily="34" charset="0"/>
              </a:rPr>
              <a:t>Le théâtre</a:t>
            </a:r>
            <a:endParaRPr lang="fr-FR" sz="3600" b="1" dirty="0">
              <a:solidFill>
                <a:schemeClr val="accent1">
                  <a:lumMod val="75000"/>
                </a:schemeClr>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B5AB4E3F-B350-914A-8DC5-EA9179EC1549}"/>
              </a:ext>
            </a:extLst>
          </p:cNvPr>
          <p:cNvSpPr>
            <a:spLocks noGrp="1"/>
          </p:cNvSpPr>
          <p:nvPr>
            <p:ph idx="1"/>
          </p:nvPr>
        </p:nvSpPr>
        <p:spPr>
          <a:xfrm>
            <a:off x="838200" y="1050588"/>
            <a:ext cx="10515600" cy="5564221"/>
          </a:xfrm>
        </p:spPr>
        <p:txBody>
          <a:bodyPr>
            <a:normAutofit fontScale="92500" lnSpcReduction="20000"/>
          </a:bodyPr>
          <a:lstStyle/>
          <a:p>
            <a:pPr>
              <a:buNone/>
            </a:pPr>
            <a:r>
              <a:rPr lang="fr-FR" dirty="0">
                <a:solidFill>
                  <a:schemeClr val="accent1">
                    <a:lumMod val="75000"/>
                  </a:schemeClr>
                </a:solidFill>
                <a:latin typeface="Arial" pitchFamily="34" charset="0"/>
                <a:cs typeface="Arial" pitchFamily="34" charset="0"/>
              </a:rPr>
              <a:t>Il est selon moi indispensable de faire pratiquer ces exercices tout au long de la scolarité.</a:t>
            </a:r>
          </a:p>
          <a:p>
            <a:pPr>
              <a:buNone/>
            </a:pPr>
            <a:r>
              <a:rPr lang="fr-FR" dirty="0">
                <a:solidFill>
                  <a:schemeClr val="accent1">
                    <a:lumMod val="75000"/>
                  </a:schemeClr>
                </a:solidFill>
                <a:latin typeface="Arial" pitchFamily="34" charset="0"/>
                <a:cs typeface="Arial" pitchFamily="34" charset="0"/>
              </a:rPr>
              <a:t>Et pour les faire pratiquer, il faut les avoir pratiqué soi-même.</a:t>
            </a:r>
          </a:p>
          <a:p>
            <a:pPr>
              <a:buNone/>
            </a:pPr>
            <a:r>
              <a:rPr lang="fr-FR" dirty="0">
                <a:solidFill>
                  <a:schemeClr val="accent1">
                    <a:lumMod val="75000"/>
                  </a:schemeClr>
                </a:solidFill>
                <a:latin typeface="Arial" pitchFamily="34" charset="0"/>
                <a:cs typeface="Arial" pitchFamily="34" charset="0"/>
              </a:rPr>
              <a:t>D’où le caractère indispensable d’une </a:t>
            </a:r>
            <a:r>
              <a:rPr lang="fr-FR" b="1" dirty="0">
                <a:solidFill>
                  <a:schemeClr val="accent1">
                    <a:lumMod val="75000"/>
                  </a:schemeClr>
                </a:solidFill>
                <a:latin typeface="Arial" pitchFamily="34" charset="0"/>
                <a:cs typeface="Arial" pitchFamily="34" charset="0"/>
              </a:rPr>
              <a:t>formation  initiale et continue</a:t>
            </a:r>
            <a:r>
              <a:rPr lang="fr-FR" dirty="0">
                <a:solidFill>
                  <a:schemeClr val="accent1">
                    <a:lumMod val="75000"/>
                  </a:schemeClr>
                </a:solidFill>
                <a:latin typeface="Arial" pitchFamily="34" charset="0"/>
                <a:cs typeface="Arial" pitchFamily="34" charset="0"/>
              </a:rPr>
              <a:t> dignes de ce nom (qui s’intéresse aux… accessoires…)</a:t>
            </a:r>
          </a:p>
          <a:p>
            <a:pPr>
              <a:buNone/>
            </a:pPr>
            <a:r>
              <a:rPr lang="fr-FR" b="1" dirty="0">
                <a:solidFill>
                  <a:schemeClr val="accent1">
                    <a:lumMod val="75000"/>
                  </a:schemeClr>
                </a:solidFill>
                <a:latin typeface="Arial" pitchFamily="34" charset="0"/>
                <a:cs typeface="Arial" pitchFamily="34" charset="0"/>
              </a:rPr>
              <a:t>Le théâtre, l’oral, l’écrit</a:t>
            </a:r>
          </a:p>
          <a:p>
            <a:pPr marL="0">
              <a:buNone/>
            </a:pPr>
            <a:r>
              <a:rPr lang="fr-FR" dirty="0">
                <a:solidFill>
                  <a:schemeClr val="accent1">
                    <a:lumMod val="75000"/>
                  </a:schemeClr>
                </a:solidFill>
                <a:latin typeface="Arial" pitchFamily="34" charset="0"/>
                <a:cs typeface="Arial" pitchFamily="34" charset="0"/>
              </a:rPr>
              <a:t>Bien sûr, le théâtre et les activités d’expression dramatique  permettent un travail à l’oral, un travail sur la voix, un travail motivé de lecture à voix haute, un travail sur le jeu dramatique. </a:t>
            </a:r>
          </a:p>
          <a:p>
            <a:pPr marL="0">
              <a:buNone/>
            </a:pPr>
            <a:r>
              <a:rPr lang="fr-FR" dirty="0">
                <a:solidFill>
                  <a:schemeClr val="accent1">
                    <a:lumMod val="75000"/>
                  </a:schemeClr>
                </a:solidFill>
                <a:latin typeface="Arial" pitchFamily="34" charset="0"/>
                <a:cs typeface="Arial" pitchFamily="34" charset="0"/>
              </a:rPr>
              <a:t>Bien sûr, le travail à l’écrit peut recouvrir l’écriture de scènes avec les enfants. Travail intéressant qui peut passer par un aller retour entre écrire et tester sur scène : « ça marche ou pas ? ».Travail de réécriture en acceptant que l’enseignant devra au final mettre la main à la pâte.</a:t>
            </a:r>
          </a:p>
          <a:p>
            <a:pPr marL="0" indent="0">
              <a:buNone/>
            </a:pPr>
            <a:r>
              <a:rPr lang="fr-FR" b="1" dirty="0">
                <a:solidFill>
                  <a:schemeClr val="accent1">
                    <a:lumMod val="75000"/>
                  </a:schemeClr>
                </a:solidFill>
                <a:latin typeface="Arial" pitchFamily="34" charset="0"/>
                <a:cs typeface="Arial" pitchFamily="34" charset="0"/>
              </a:rPr>
              <a:t>Théâtre, projet et culture</a:t>
            </a:r>
          </a:p>
          <a:p>
            <a:pPr marL="0" indent="0">
              <a:buNone/>
            </a:pPr>
            <a:r>
              <a:rPr lang="fr-FR" dirty="0">
                <a:solidFill>
                  <a:schemeClr val="accent1">
                    <a:lumMod val="75000"/>
                  </a:schemeClr>
                </a:solidFill>
                <a:latin typeface="Arial" pitchFamily="34" charset="0"/>
                <a:cs typeface="Arial" pitchFamily="34" charset="0"/>
              </a:rPr>
              <a:t>Les programmes de 2016 en précisent bien les enjeux.</a:t>
            </a:r>
          </a:p>
          <a:p>
            <a:pPr marL="0" indent="0">
              <a:buNone/>
            </a:pPr>
            <a:endParaRPr lang="fr-FR" dirty="0"/>
          </a:p>
        </p:txBody>
      </p:sp>
    </p:spTree>
    <p:extLst>
      <p:ext uri="{BB962C8B-B14F-4D97-AF65-F5344CB8AC3E}">
        <p14:creationId xmlns:p14="http://schemas.microsoft.com/office/powerpoint/2010/main" val="41372001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698</TotalTime>
  <Words>1738</Words>
  <Application>Microsoft Macintosh PowerPoint</Application>
  <PresentationFormat>Grand écran</PresentationFormat>
  <Paragraphs>298</Paragraphs>
  <Slides>33</Slides>
  <Notes>11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33</vt:i4>
      </vt:variant>
    </vt:vector>
  </HeadingPairs>
  <TitlesOfParts>
    <vt:vector size="37" baseType="lpstr">
      <vt:lpstr>Arial</vt:lpstr>
      <vt:lpstr>Calibri</vt:lpstr>
      <vt:lpstr>Calibri Light</vt:lpstr>
      <vt:lpstr>Thème Office</vt:lpstr>
      <vt:lpstr>CRÉATIVITÉ ET LANGAGE Expression dramatique, poétique,  atelier d’écriture et création  d’une maison d’édition</vt:lpstr>
      <vt:lpstr>Présentation de la session  et de la partie théâtre par serge Herreman</vt:lpstr>
      <vt:lpstr>Les fondamentaux (suite)</vt:lpstr>
      <vt:lpstr>Les fondamentaux (suite)</vt:lpstr>
      <vt:lpstr>Problématique</vt:lpstr>
      <vt:lpstr>Les activités d’expression dramatique</vt:lpstr>
      <vt:lpstr>Les activités d’expression dramatique</vt:lpstr>
      <vt:lpstr>  … et d’abord sur un mode non verbal  </vt:lpstr>
      <vt:lpstr>Avoir pratiqué soi-même … Le théâtre</vt:lpstr>
      <vt:lpstr>Le théâtre dans les Programmes</vt:lpstr>
      <vt:lpstr>Les objectifs</vt:lpstr>
      <vt:lpstr>Les activités : de la Maternelle au Lycée …</vt:lpstr>
      <vt:lpstr>… Les activités : de la Maternelle au Lycée</vt:lpstr>
      <vt:lpstr>Des exemples</vt:lpstr>
      <vt:lpstr> Pour clore cette partie,  la lecture d’une saynète :  L’accent grave de Jacques Prévert   … à deux voix  </vt:lpstr>
      <vt:lpstr> Les activités poétiques : l’exemple de l’écriture poétique sous contraintes oulipiennes  par Ande Poggi </vt:lpstr>
      <vt:lpstr>Quelques définitions …</vt:lpstr>
      <vt:lpstr> Pourquoi la Poésie en classe ? </vt:lpstr>
      <vt:lpstr>Des pratiques disparates concernant la poésie </vt:lpstr>
      <vt:lpstr>Faire écrire des poèmes, c’est : </vt:lpstr>
      <vt:lpstr>L’OuLiPo</vt:lpstr>
      <vt:lpstr>Ecrire sous contraintes oulipiennes</vt:lpstr>
      <vt:lpstr>Ecrire et comprendre le fonctionnement de la langue</vt:lpstr>
      <vt:lpstr>Des ateliers d’écriture poétique pourquoi ? </vt:lpstr>
      <vt:lpstr>Quelques exemples de contraintes (poétiques)</vt:lpstr>
      <vt:lpstr>La morale élémentaire</vt:lpstr>
      <vt:lpstr>D’autres contraintes d’écriture …</vt:lpstr>
      <vt:lpstr>Pour finir :  la lecture d’un extrait  de Bristols  de Frédéric Forté  …  à trois voix  Voir : https://www.youtube.com/watch?v=bkuOJF-QALQ</vt:lpstr>
      <vt:lpstr>Les ateliers d’écriture au Lycée  et la Maison d’Édition  … « Pour une école qui rende plus heureux »  Présentation d’Hélène Paumier</vt:lpstr>
      <vt:lpstr>Palanquée</vt:lpstr>
      <vt:lpstr>Turfu … Les éditions </vt:lpstr>
      <vt:lpstr>Ecriture collective de « BRISTOLs »</vt:lpstr>
      <vt:lpstr>Merci de votre participation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CRÉATIVITÉ ET LANGAGE Expression dramatique, poétique,  atelier d’écriture et création  d’une maison d’édition</dc:title>
  <dc:creator>Utilisateur Microsoft Office</dc:creator>
  <cp:lastModifiedBy>Viviane Youx</cp:lastModifiedBy>
  <cp:revision>109</cp:revision>
  <cp:lastPrinted>2019-05-03T07:34:14Z</cp:lastPrinted>
  <dcterms:created xsi:type="dcterms:W3CDTF">2019-04-23T06:45:17Z</dcterms:created>
  <dcterms:modified xsi:type="dcterms:W3CDTF">2019-05-15T15:28:19Z</dcterms:modified>
</cp:coreProperties>
</file>