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268"/>
  </p:normalViewPr>
  <p:slideViewPr>
    <p:cSldViewPr>
      <p:cViewPr varScale="1">
        <p:scale>
          <a:sx n="74" d="100"/>
          <a:sy n="74" d="100"/>
        </p:scale>
        <p:origin x="21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31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5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31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21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75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7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21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61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64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65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39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5077B-EEA6-4EFB-A954-4B42E491C5D2}" type="datetimeFigureOut">
              <a:rPr lang="fr-FR" smtClean="0"/>
              <a:t>20/01/2019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CBE6-7E03-4575-9AA4-400F8FA455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31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Y </a:t>
            </a:r>
            <a:r>
              <a:rPr lang="fr-FR" dirty="0" err="1"/>
              <a:t>a-t-il</a:t>
            </a:r>
            <a:r>
              <a:rPr lang="fr-FR" dirty="0"/>
              <a:t> une spécificité de l’enseignement du français dans la voie professionnelle ? </a:t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Mise en perspective historique</a:t>
            </a:r>
          </a:p>
          <a:p>
            <a:r>
              <a:rPr lang="fr-FR" dirty="0"/>
              <a:t>1945-1985</a:t>
            </a:r>
          </a:p>
        </p:txBody>
      </p:sp>
    </p:spTree>
    <p:extLst>
      <p:ext uri="{BB962C8B-B14F-4D97-AF65-F5344CB8AC3E}">
        <p14:creationId xmlns:p14="http://schemas.microsoft.com/office/powerpoint/2010/main" val="186243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le métier interroge la matrice disciplinaire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De quoi s’agit-il ? De mettre à la disposition des futurs travailleurs la technique de l’expression orale et écrite et de meubler leur esprit des éléments de base qui leur  permettront d’acquérir une culture […] il va de soi que les </a:t>
            </a:r>
            <a:r>
              <a:rPr lang="fr-FR" b="1" dirty="0"/>
              <a:t>lectures dites « professionnelles » étroitement liées à la technique devront être proscrites : les apprentis forgerons ne devront pas être condamnés pendant trois ans à une anthologie de la forge à travers la littérature française ; le forgeron est forgeron mais il est aussi ouvrier, travailleur, citoyen, homme susceptible d’une vie privée et d’une vie publique qui dépasse de très loin, et fort heureusement, le labeur quotidien</a:t>
            </a:r>
            <a:r>
              <a:rPr lang="fr-FR" dirty="0"/>
              <a:t> (</a:t>
            </a:r>
            <a:r>
              <a:rPr lang="fr-FR" i="1" dirty="0"/>
              <a:t>TAS</a:t>
            </a:r>
            <a:r>
              <a:rPr lang="fr-FR" dirty="0"/>
              <a:t>, </a:t>
            </a:r>
            <a:r>
              <a:rPr lang="fr-FR" dirty="0" err="1"/>
              <a:t>Dumeix</a:t>
            </a:r>
            <a:r>
              <a:rPr lang="fr-FR" dirty="0"/>
              <a:t>, 1949, p. 38-21 39). 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639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r>
              <a:rPr lang="fr-FR" b="1" dirty="0"/>
              <a:t>1970- 1985 : former l’élève qualifié et polyvalent : les transformations du projet culturel de formation ouvrière et l’affaiblissement de la résistance au modèle de l’enseignement général </a:t>
            </a:r>
            <a:br>
              <a:rPr lang="fr-FR" dirty="0">
                <a:effectLst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355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rapprochement avec le second degré général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La conséquence, c'est qu'il est difficile de trouver à certain CET une vocation professionnelle bien déterminée. De sorte que, en dehors des sections commerciales qui renaissent, des sections de confection polyvalente ou d'employée de collectivités (section que l'on a tendance à multiplier) on est souvent embarrassé pour établir un programme pédagogique cohérent. </a:t>
            </a:r>
            <a:r>
              <a:rPr lang="fr-FR" b="1" dirty="0"/>
              <a:t>Et beaucoup de ces CET correspondraient plutôt soit à la formation générale des CEG,</a:t>
            </a:r>
            <a:r>
              <a:rPr lang="fr-FR" dirty="0"/>
              <a:t> soit à la formation polyvalente et préprofessionnelle du cycle terminal plutôt qu'à une formation orientée et véritablement professionnelle.</a:t>
            </a:r>
            <a:endParaRPr lang="fr-FR" dirty="0">
              <a:effectLst/>
            </a:endParaRPr>
          </a:p>
          <a:p>
            <a:r>
              <a:rPr lang="fr-FR" dirty="0"/>
              <a:t> 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8896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point de vue du CNPF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 CNPF tient d’abord à rappeler qu’un </a:t>
            </a:r>
            <a:r>
              <a:rPr lang="fr-FR" b="1" dirty="0"/>
              <a:t>enseignement technique et professionnel ne peut être véritablement efficace que s’il est basé sur une importante formation pratique</a:t>
            </a:r>
            <a:r>
              <a:rPr lang="fr-FR" dirty="0"/>
              <a:t>. C’est, nous semble-t-il, une grave erreur de réduire constamment la part qui lui est faite ; le juste souci d’ennoblissement des enseignements techniques ne doit pas conduire à restreindre ce qui en fait sa richesse ; </a:t>
            </a:r>
            <a:r>
              <a:rPr lang="fr-FR" b="1" dirty="0"/>
              <a:t>la formation pratique n’est pas, comme certains paraissent le croire, un mal nécessaire de ces enseignements ; elle en est l’élément fondamental</a:t>
            </a:r>
            <a:r>
              <a:rPr lang="fr-FR" dirty="0"/>
              <a:t>. (cité par Bousquet &amp; </a:t>
            </a:r>
            <a:r>
              <a:rPr lang="fr-FR" dirty="0" err="1"/>
              <a:t>Pillon-Chopart</a:t>
            </a:r>
            <a:r>
              <a:rPr lang="fr-FR" dirty="0"/>
              <a:t>, 1974, p. 121).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488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L’affirmation du littéraire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Se pose alors la question de savoir de quel français nous devons tenter de donner la maîtrise à ces jeunes qui quittent l’école. Nous reviendrons sur ce problème. Et lorsque nous aurons réussi à les familiariser avec la langue dite « standard » d’une presse peu soucieuse d’élégance</a:t>
            </a:r>
            <a:r>
              <a:rPr lang="fr-FR" b="1" dirty="0"/>
              <a:t>, nous aurons à faire un autre choix : celui de la part à faire à un héritage culturel qu’il est trop facile de dire « bourgeois ». De quel droit en priver les jeunes travailleurs ?</a:t>
            </a:r>
            <a:r>
              <a:rPr lang="fr-FR" dirty="0"/>
              <a:t> (« Un autre réseau : le technique », n° 37, p. 59).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8237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évolutions de la certification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Le cinéma</a:t>
            </a:r>
            <a:r>
              <a:rPr lang="fr-FR" dirty="0"/>
              <a:t> dispose d’une puissance de conviction jamais encore égalée dans l’histoire des Arts…Il agit simultanément sur des millions d’hommes en s’adressant pourtant à chacun comme s’il était seul…On ne pourrait inventer un instrument de connaissance et de culture plus souple et plus convaincant… » écrit un metteur en scène français, Jean Grémillon. (Académie de Dijon, BEP secteur tertiaire, 1969). </a:t>
            </a:r>
          </a:p>
          <a:p>
            <a:r>
              <a:rPr lang="fr-FR" dirty="0">
                <a:effectLst/>
              </a:rPr>
              <a:t> </a:t>
            </a:r>
          </a:p>
          <a:p>
            <a:r>
              <a:rPr lang="fr-FR" dirty="0"/>
              <a:t>Dans une de ses </a:t>
            </a:r>
            <a:r>
              <a:rPr lang="fr-FR" dirty="0" err="1"/>
              <a:t>oeuvres</a:t>
            </a:r>
            <a:r>
              <a:rPr lang="fr-FR" dirty="0"/>
              <a:t> Claude Roy parle des départs « toutes amarres rompues » et de « promesse d’être un autre, parce qu’on va être ailleurs ». Cela est-il toujours vrai dans le </a:t>
            </a:r>
            <a:r>
              <a:rPr lang="fr-FR" b="1" dirty="0"/>
              <a:t>monde moderne et le touriste</a:t>
            </a:r>
            <a:r>
              <a:rPr lang="fr-FR" dirty="0"/>
              <a:t> qui s’en va loin de chez lui cherche-t-il toujours cette même impression à la fois d’évasion et de renouvellement ? (Académie de Bordeaux : hôtellerie 1971)</a:t>
            </a:r>
            <a:endParaRPr lang="fr-FR" dirty="0">
              <a:effectLst/>
            </a:endParaRPr>
          </a:p>
          <a:p>
            <a:r>
              <a:rPr lang="fr-FR" dirty="0"/>
              <a:t> 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132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Le renforcement </a:t>
            </a:r>
            <a:r>
              <a:rPr lang="fr-FR" dirty="0"/>
              <a:t>de la force d’adhésion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Questions</a:t>
            </a:r>
            <a:endParaRPr lang="fr-FR" dirty="0">
              <a:effectLst/>
            </a:endParaRPr>
          </a:p>
          <a:p>
            <a:r>
              <a:rPr lang="fr-FR" dirty="0"/>
              <a:t>1. Quelles remarques pouvez-vous faire sur la construction et le sens de : « les klaxons hurlent les heures vides » ? (4 points)</a:t>
            </a:r>
            <a:endParaRPr lang="fr-FR" dirty="0">
              <a:effectLst/>
            </a:endParaRPr>
          </a:p>
          <a:p>
            <a:r>
              <a:rPr lang="fr-FR" dirty="0"/>
              <a:t>2. Comment comprenez-vous le vers : « Les gratte-ciel qui défient…de pierres » ? Vous étudierez les images, les sonorités, le rythme ? (6 points)</a:t>
            </a:r>
            <a:endParaRPr lang="fr-FR" dirty="0">
              <a:effectLst/>
            </a:endParaRPr>
          </a:p>
          <a:p>
            <a:r>
              <a:rPr lang="fr-FR" dirty="0"/>
              <a:t>3. </a:t>
            </a:r>
            <a:r>
              <a:rPr lang="fr-FR" b="1" dirty="0"/>
              <a:t>Sous la forme d’un développement organisé d’une vingtaine de lignes au minimum, vous montrerez que ce texte s’organise autour de deux impressions très différentes</a:t>
            </a:r>
            <a:r>
              <a:rPr lang="fr-FR" dirty="0"/>
              <a:t> ; vous caractériserez l’image de New York ainsi présentée et vous indiquerez en quoi elle est marquée par la culture africaine de l’auteur. (10 points)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17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Dernières parutions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Lopez, M. (2016). Les manuels de français dans l’enseignement professionnel : pour une histoire de la discipline, </a:t>
            </a:r>
            <a:r>
              <a:rPr lang="fr-FR" i="1" dirty="0"/>
              <a:t>le français aujourd’hui</a:t>
            </a:r>
            <a:r>
              <a:rPr lang="fr-FR" dirty="0"/>
              <a:t>, n° 194, p. 15-24.</a:t>
            </a:r>
          </a:p>
          <a:p>
            <a:r>
              <a:rPr lang="fr-FR" dirty="0" err="1"/>
              <a:t>Belhadjin</a:t>
            </a:r>
            <a:r>
              <a:rPr lang="fr-FR" dirty="0"/>
              <a:t>, A., De Peretti, I., Lopez, M. (</a:t>
            </a:r>
            <a:r>
              <a:rPr lang="fr-FR" dirty="0" err="1"/>
              <a:t>coord</a:t>
            </a:r>
            <a:r>
              <a:rPr lang="fr-FR" dirty="0"/>
              <a:t>) (2017). Quel français en lycée professionnel ? </a:t>
            </a:r>
            <a:r>
              <a:rPr lang="fr-FR" i="1" dirty="0"/>
              <a:t>Le français aujourd’hui,</a:t>
            </a:r>
            <a:r>
              <a:rPr lang="fr-FR" dirty="0"/>
              <a:t> n° 199.</a:t>
            </a:r>
          </a:p>
          <a:p>
            <a:r>
              <a:rPr lang="fr-FR" dirty="0"/>
              <a:t>À paraitre : Lopez, M. (2019). Les professeurs d’ENNA  et leur rôle dans la structuration de la discipline « français » entre 1945 et 1960. </a:t>
            </a:r>
            <a:r>
              <a:rPr lang="fr-FR" i="1" dirty="0"/>
              <a:t>Revue française de pédagogie</a:t>
            </a:r>
            <a:r>
              <a:rPr lang="fr-FR" dirty="0"/>
              <a:t> (</a:t>
            </a:r>
            <a:r>
              <a:rPr lang="fr-FR" dirty="0" err="1"/>
              <a:t>coord</a:t>
            </a:r>
            <a:r>
              <a:rPr lang="fr-FR" dirty="0"/>
              <a:t> D’</a:t>
            </a:r>
            <a:r>
              <a:rPr lang="fr-FR" dirty="0" err="1"/>
              <a:t>enfert</a:t>
            </a:r>
            <a:r>
              <a:rPr lang="fr-FR" dirty="0"/>
              <a:t> Renaud &amp; Cardon-Quint Clémence)</a:t>
            </a:r>
          </a:p>
        </p:txBody>
      </p:sp>
    </p:spTree>
    <p:extLst>
      <p:ext uri="{BB962C8B-B14F-4D97-AF65-F5344CB8AC3E}">
        <p14:creationId xmlns:p14="http://schemas.microsoft.com/office/powerpoint/2010/main" val="370699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Former un ouvrier éclairé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La fonction de l’Enseignement Technique n’est pas seulement de </a:t>
            </a:r>
            <a:r>
              <a:rPr lang="fr-FR" b="1" dirty="0"/>
              <a:t>faire des producteurs, mais de former en même temps des hommes et des citoyens </a:t>
            </a:r>
            <a:r>
              <a:rPr lang="fr-FR" dirty="0"/>
              <a:t>(Paul Le Rolland)</a:t>
            </a:r>
          </a:p>
          <a:p>
            <a:endParaRPr lang="fr-FR" dirty="0"/>
          </a:p>
          <a:p>
            <a:r>
              <a:rPr lang="fr-FR" dirty="0"/>
              <a:t>La nécessité d’une culture est évidente : il ne peut suffire d’apprendre au garçon ce qui est utile à l’exercice de son métier, mais bien de lui ouvrir l’accès aux satisfactions auxquelles il a droit en tant qu’ouvrier, Français et homme. </a:t>
            </a:r>
            <a:r>
              <a:rPr lang="fr-FR" b="1" dirty="0"/>
              <a:t>La culture permet à chacun de dépasser la routine quotidienne à laquelle, s’il ne réagissait pas, il serait réduit, pensant et travaillant dans un monde irrémédiablement clos</a:t>
            </a:r>
            <a:r>
              <a:rPr lang="fr-FR" dirty="0"/>
              <a:t> (</a:t>
            </a:r>
            <a:r>
              <a:rPr lang="fr-FR" i="1" dirty="0"/>
              <a:t>Instructions sur les programmes et les méthodes des centres d’apprentissage de garçons,</a:t>
            </a:r>
            <a:r>
              <a:rPr lang="fr-FR" dirty="0"/>
              <a:t> 1945, p. 12)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938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Approche épistémologique et méthodologie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temporalité politique et institutionnelle (périodisation de type I), celle des textes officiels propres à une discipline (périodisation de type II), et la prise en compte des transformations de l’objet d’enseignement étudié à partir des objets propres à la disciplines (manuels, revues, sujets d’examens…) (périodisation de type III) (Bishop, 2013, p. 76).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597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1945- 1970 : former l’ouvrier citoyen (CAP)  et la défense d’un  projet de « culture sociale » </a:t>
            </a:r>
          </a:p>
          <a:p>
            <a:r>
              <a:rPr lang="fr-FR" dirty="0"/>
              <a:t>1970- 1985 : former l’élève qualifié et polyvalent (BEP et baccalauréat professionnel) : les transformations du projet culturel de formation ouvrière et la formation d’un sujet disciplinaire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73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1945- 1970 : former l’ouvrier citoyen et le projet de « culture sociale 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Rendre la culture au peuple et le peuple à la culture, voilà notre but. On parle souvent de la culture populaire comme d'un enseignement mineur donné à un milieu privé de savoir. Par culture populaire, on entend diffusion de la culture dans la classe ouvrière. (…). </a:t>
            </a:r>
            <a:r>
              <a:rPr lang="fr-FR" b="1" dirty="0"/>
              <a:t>Nous ne voulons pas d'une culture aristocratique ou bourgeoise étendue à un nouveau public.</a:t>
            </a:r>
            <a:r>
              <a:rPr lang="fr-FR" dirty="0"/>
              <a:t> (</a:t>
            </a:r>
            <a:r>
              <a:rPr lang="fr-FR" i="1" dirty="0"/>
              <a:t>Un peuple, une culture, manifeste de Peuple et Culture</a:t>
            </a:r>
            <a:r>
              <a:rPr lang="fr-FR" dirty="0"/>
              <a:t>, 1945, p. 3).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480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Matrice disciplinaire et définitions d’épreuves d’examen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7200" dirty="0"/>
              <a:t>Orthographe et grammaire, lecture expliquée, rédaction, dictée expliquée, syntaxe et vocabulaire, questions comportant l’emploi des verbes (modes et temps), </a:t>
            </a:r>
            <a:r>
              <a:rPr lang="fr-FR" sz="7200" b="1" dirty="0"/>
              <a:t>épreuves de composition et de rédaction portant sur des récits relatifs à la vie, au travail, aux lieux connus, facilement observables dans le cadre de la profession</a:t>
            </a:r>
            <a:r>
              <a:rPr lang="fr-FR" sz="7200" dirty="0"/>
              <a:t>. </a:t>
            </a:r>
            <a:r>
              <a:rPr lang="fr-FR" sz="7200" b="1" dirty="0"/>
              <a:t>Le programme de français doit être une révision générale et une consolidation des connaissances acquises à l’école primaire en vue de l’obtention du CEPE</a:t>
            </a:r>
            <a:r>
              <a:rPr lang="fr-FR" sz="7200" dirty="0"/>
              <a:t>. </a:t>
            </a:r>
            <a:r>
              <a:rPr lang="fr-FR" sz="7200" b="1" dirty="0"/>
              <a:t>Les lectures et les textes étudiés seront choisis de manière à avoir un rapport avec la profession ; </a:t>
            </a:r>
            <a:r>
              <a:rPr lang="fr-FR" sz="7200" dirty="0"/>
              <a:t> L’épreuve donnée à l’examen consistera dans une rédaction sur un sujet touchant un des aspects professionnels, moral ou social du jeune ouvrier. Elle servira en même temps d’orthographe et de présentation (CAP </a:t>
            </a:r>
            <a:r>
              <a:rPr lang="fr-FR" sz="7200" i="1" dirty="0"/>
              <a:t>Chaudronnier</a:t>
            </a:r>
            <a:r>
              <a:rPr lang="fr-FR" sz="7200" dirty="0"/>
              <a:t>407, 1952 &amp; 1958). </a:t>
            </a:r>
          </a:p>
          <a:p>
            <a:pPr marL="0" indent="0">
              <a:buNone/>
            </a:pPr>
            <a:endParaRPr lang="fr-FR" sz="7200" dirty="0"/>
          </a:p>
          <a:p>
            <a:r>
              <a:rPr lang="fr-FR" sz="7200" dirty="0"/>
              <a:t>Rédaction simple sur un sujet de métier (narration, description). </a:t>
            </a:r>
            <a:r>
              <a:rPr lang="fr-FR" sz="7200" b="1" dirty="0"/>
              <a:t>Lettres courantes simples : demandes d’emploi, réclamations, informations pour maladies, indisponibilités, déclarations diverses</a:t>
            </a:r>
            <a:r>
              <a:rPr lang="fr-FR" sz="7200" dirty="0"/>
              <a:t>. Le programme de français doit être une révision générale et une consolidation des connaissances acquises à l’école primaire en vue du CEPE. Les lectures et les textes étudiés </a:t>
            </a:r>
            <a:r>
              <a:rPr lang="fr-FR" sz="7200" b="1" dirty="0"/>
              <a:t>seront choisis de manière à avoir un rapport avec la profession.</a:t>
            </a:r>
            <a:r>
              <a:rPr lang="fr-FR" sz="7200" dirty="0"/>
              <a:t> (CAP </a:t>
            </a:r>
            <a:r>
              <a:rPr lang="fr-FR" sz="7200" i="1" dirty="0"/>
              <a:t>Boulanger, </a:t>
            </a:r>
            <a:r>
              <a:rPr lang="fr-FR" sz="7200" dirty="0"/>
              <a:t>1950 &amp; 1959). </a:t>
            </a:r>
          </a:p>
          <a:p>
            <a:endParaRPr lang="fr-FR" sz="7200" dirty="0"/>
          </a:p>
          <a:p>
            <a:pPr marL="0" indent="0">
              <a:buNone/>
            </a:pPr>
            <a:r>
              <a:rPr lang="fr-FR" sz="7200" dirty="0"/>
              <a:t> </a:t>
            </a:r>
            <a:endParaRPr lang="fr-FR" sz="7200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310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projet d’éducation globale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Nous donnons ci-dessous un extrait d’un ouvrage récemment paru, et qui eût mérité de plus amples citations. Il s’agit de ‘</a:t>
            </a:r>
            <a:r>
              <a:rPr lang="fr-FR" i="1" dirty="0"/>
              <a:t>Travaux</a:t>
            </a:r>
            <a:r>
              <a:rPr lang="fr-FR" dirty="0"/>
              <a:t>’ par G. Navel, </a:t>
            </a:r>
            <a:r>
              <a:rPr lang="fr-FR" b="1" dirty="0"/>
              <a:t>un authentique ouvrier </a:t>
            </a:r>
            <a:r>
              <a:rPr lang="fr-FR" dirty="0"/>
              <a:t>que le désordre de la guerre et son esprit d’indépendance ont fait tour à tour ajusteur, coupeur de lavande, saunier, terrassier, etc… et qui simplement, </a:t>
            </a:r>
            <a:r>
              <a:rPr lang="fr-FR" b="1" dirty="0"/>
              <a:t>avec la précision et la vérité de l’homme de métier, mais non sans poésie, nous dit la souffrance et la joie de l’effort ouvrier. </a:t>
            </a:r>
            <a:r>
              <a:rPr lang="fr-FR" dirty="0"/>
              <a:t>(Benoni Barthélémy, 1948,</a:t>
            </a:r>
            <a:r>
              <a:rPr lang="fr-FR" dirty="0">
                <a:effectLst/>
              </a:rPr>
              <a:t> </a:t>
            </a:r>
            <a:r>
              <a:rPr lang="fr-FR" i="1" dirty="0"/>
              <a:t>Textes</a:t>
            </a:r>
            <a:r>
              <a:rPr lang="fr-FR" b="1" i="1" dirty="0"/>
              <a:t> </a:t>
            </a:r>
            <a:r>
              <a:rPr lang="fr-FR" i="1" dirty="0"/>
              <a:t>choisis pour l'éducation littéraire et morale des élèves de l'enseignement technique : centres d'apprentissage, cours professionnels, écoles techniques</a:t>
            </a:r>
            <a:r>
              <a:rPr lang="fr-FR" dirty="0"/>
              <a:t>. p. 409).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881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Du métier à la fiction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manoeuvre</a:t>
            </a:r>
            <a:r>
              <a:rPr lang="fr-FR" dirty="0"/>
              <a:t> Raoul </a:t>
            </a:r>
            <a:r>
              <a:rPr lang="fr-FR" dirty="0" err="1"/>
              <a:t>Poiyade</a:t>
            </a:r>
            <a:r>
              <a:rPr lang="fr-FR" dirty="0"/>
              <a:t> a été surpris par une chute de pierres alors qu’il poussait une brouette de briques destinées à la construction d’une banquette. Une roche lui fit au bras droit une profonde entaille ; le sang coula avec une telle abondance qu’on put croire qu’une artère avait été atteinte. (p. 82)</a:t>
            </a:r>
            <a:endParaRPr lang="fr-FR" dirty="0">
              <a:effectLst/>
            </a:endParaRPr>
          </a:p>
          <a:p>
            <a:r>
              <a:rPr lang="fr-FR" dirty="0"/>
              <a:t> </a:t>
            </a: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5056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1535</Words>
  <Application>Microsoft Macintosh PowerPoint</Application>
  <PresentationFormat>Affichage à l'écran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Thème Office</vt:lpstr>
      <vt:lpstr>Y a-t-il une spécificité de l’enseignement du français dans la voie professionnelle ?  </vt:lpstr>
      <vt:lpstr>Dernières parutions</vt:lpstr>
      <vt:lpstr>Former un ouvrier éclairé</vt:lpstr>
      <vt:lpstr>Approche épistémologique et méthodologie</vt:lpstr>
      <vt:lpstr>Plan </vt:lpstr>
      <vt:lpstr>1945- 1970 : former l’ouvrier citoyen et le projet de « culture sociale »</vt:lpstr>
      <vt:lpstr>Matrice disciplinaire et définitions d’épreuves d’examen </vt:lpstr>
      <vt:lpstr>Un projet d’éducation globale</vt:lpstr>
      <vt:lpstr>Du métier à la fiction</vt:lpstr>
      <vt:lpstr>Quand le métier interroge la matrice disciplinaire</vt:lpstr>
      <vt:lpstr>          1970- 1985 : former l’élève qualifié et polyvalent : les transformations du projet culturel de formation ouvrière et l’affaiblissement de la résistance au modèle de l’enseignement général  </vt:lpstr>
      <vt:lpstr>Le rapprochement avec le second degré général</vt:lpstr>
      <vt:lpstr>Le point de vue du CNPF</vt:lpstr>
      <vt:lpstr>L’affirmation du littéraire </vt:lpstr>
      <vt:lpstr>Les évolutions de la certification</vt:lpstr>
      <vt:lpstr>Le renforcement de la force d’adhésion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 a-t-il une spécificité de l’enseignement du français dans la voie professionnelle ?</dc:title>
  <dc:creator>FAIDHERBE</dc:creator>
  <cp:lastModifiedBy>Viviane Youx</cp:lastModifiedBy>
  <cp:revision>4</cp:revision>
  <dcterms:created xsi:type="dcterms:W3CDTF">2018-11-23T21:50:16Z</dcterms:created>
  <dcterms:modified xsi:type="dcterms:W3CDTF">2019-01-20T21:06:50Z</dcterms:modified>
</cp:coreProperties>
</file>