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9" autoAdjust="0"/>
    <p:restoredTop sz="94660"/>
  </p:normalViewPr>
  <p:slideViewPr>
    <p:cSldViewPr snapToGrid="0">
      <p:cViewPr varScale="1">
        <p:scale>
          <a:sx n="82" d="100"/>
          <a:sy n="82" d="100"/>
        </p:scale>
        <p:origin x="10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2245AE-A992-409C-876E-B37681106B5E}" type="datetimeFigureOut">
              <a:rPr lang="fr-FR" smtClean="0"/>
              <a:t>14/10/2017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152D7C-3ABD-42B7-B27A-E15D35048D97}" type="slidenum">
              <a:rPr lang="fr-FR" smtClean="0"/>
              <a:t>‹#›</a:t>
            </a:fld>
            <a:endParaRPr lang="fr-FR"/>
          </a:p>
        </p:txBody>
      </p:sp>
    </p:spTree>
    <p:extLst>
      <p:ext uri="{BB962C8B-B14F-4D97-AF65-F5344CB8AC3E}">
        <p14:creationId xmlns:p14="http://schemas.microsoft.com/office/powerpoint/2010/main" val="3644136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A640799-2BEA-4992-A3CE-2EC9B79364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9D5CACFF-590E-40DE-BB47-E8FEB6BB9A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7" name="Espace réservé de la date 6">
            <a:extLst>
              <a:ext uri="{FF2B5EF4-FFF2-40B4-BE49-F238E27FC236}">
                <a16:creationId xmlns:a16="http://schemas.microsoft.com/office/drawing/2014/main" xmlns="" id="{9CDF73D5-BF34-47AB-8662-0AACE2571E22}"/>
              </a:ext>
            </a:extLst>
          </p:cNvPr>
          <p:cNvSpPr>
            <a:spLocks noGrp="1"/>
          </p:cNvSpPr>
          <p:nvPr>
            <p:ph type="dt" sz="half" idx="10"/>
          </p:nvPr>
        </p:nvSpPr>
        <p:spPr/>
        <p:txBody>
          <a:bodyPr/>
          <a:lstStyle/>
          <a:p>
            <a:fld id="{70BD58D8-AF2E-4AE8-8DA8-6EF12C4B7EB9}" type="datetime1">
              <a:rPr lang="fr-FR" smtClean="0"/>
              <a:t>14/10/2017</a:t>
            </a:fld>
            <a:endParaRPr lang="fr-FR" dirty="0"/>
          </a:p>
        </p:txBody>
      </p:sp>
      <p:sp>
        <p:nvSpPr>
          <p:cNvPr id="8" name="Espace réservé du pied de page 7">
            <a:extLst>
              <a:ext uri="{FF2B5EF4-FFF2-40B4-BE49-F238E27FC236}">
                <a16:creationId xmlns:a16="http://schemas.microsoft.com/office/drawing/2014/main" xmlns="" id="{E74DCA85-05C3-44CE-B7A4-9F191385D312}"/>
              </a:ext>
            </a:extLst>
          </p:cNvPr>
          <p:cNvSpPr>
            <a:spLocks noGrp="1"/>
          </p:cNvSpPr>
          <p:nvPr>
            <p:ph type="ftr" sz="quarter" idx="11"/>
          </p:nvPr>
        </p:nvSpPr>
        <p:spPr>
          <a:solidFill>
            <a:schemeClr val="bg2"/>
          </a:solidFill>
        </p:spPr>
        <p:txBody>
          <a:bodyPr/>
          <a:lstStyle/>
          <a:p>
            <a:r>
              <a:rPr lang="fr-FR" dirty="0"/>
              <a:t>Yves Reuter  </a:t>
            </a:r>
          </a:p>
        </p:txBody>
      </p:sp>
    </p:spTree>
    <p:extLst>
      <p:ext uri="{BB962C8B-B14F-4D97-AF65-F5344CB8AC3E}">
        <p14:creationId xmlns:p14="http://schemas.microsoft.com/office/powerpoint/2010/main" val="724844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C0CE217-CE37-4D5C-9E3F-2D551B93EB8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65BB6B13-3AAD-4985-A386-E194585A8B39}"/>
              </a:ext>
            </a:extLst>
          </p:cNvPr>
          <p:cNvSpPr>
            <a:spLocks noGrp="1"/>
          </p:cNvSpPr>
          <p:nvPr>
            <p:ph idx="1"/>
          </p:nvPr>
        </p:nvSpPr>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xmlns="" id="{182E068A-E8E5-4FDB-BC0B-FD5CBEB1481B}"/>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E074737E-F973-45D3-9825-F7C350BA941D}"/>
              </a:ext>
            </a:extLst>
          </p:cNvPr>
          <p:cNvSpPr>
            <a:spLocks noGrp="1"/>
          </p:cNvSpPr>
          <p:nvPr>
            <p:ph type="ftr" sz="quarter" idx="11"/>
          </p:nvPr>
        </p:nvSpPr>
        <p:spPr>
          <a:solidFill>
            <a:schemeClr val="accent1">
              <a:lumMod val="20000"/>
              <a:lumOff val="80000"/>
            </a:schemeClr>
          </a:solidFill>
        </p:spPr>
        <p:txBody>
          <a:bodyPr/>
          <a:lstStyle/>
          <a:p>
            <a:r>
              <a:rPr lang="fr-FR" dirty="0"/>
              <a:t>Yves Reuter  </a:t>
            </a:r>
          </a:p>
        </p:txBody>
      </p:sp>
      <p:sp>
        <p:nvSpPr>
          <p:cNvPr id="6" name="Espace réservé du numéro de diapositive 5">
            <a:extLst>
              <a:ext uri="{FF2B5EF4-FFF2-40B4-BE49-F238E27FC236}">
                <a16:creationId xmlns:a16="http://schemas.microsoft.com/office/drawing/2014/main" xmlns="" id="{7F4E5386-6A10-4089-9F13-5EE92044142E}"/>
              </a:ext>
            </a:extLst>
          </p:cNvPr>
          <p:cNvSpPr>
            <a:spLocks noGrp="1"/>
          </p:cNvSpPr>
          <p:nvPr>
            <p:ph type="sldNum" sz="quarter" idx="12"/>
          </p:nvPr>
        </p:nvSpPr>
        <p:spPr>
          <a:xfrm>
            <a:off x="8610600" y="6356350"/>
            <a:ext cx="2743200" cy="365125"/>
          </a:xfrm>
          <a:prstGeom prst="rect">
            <a:avLst/>
          </a:prstGeom>
        </p:spPr>
        <p:txBody>
          <a:bodyPr/>
          <a:lstStyle/>
          <a:p>
            <a:fld id="{08D12A4D-3FFE-4F25-AE9E-FA28E717100F}" type="slidenum">
              <a:rPr lang="fr-FR" smtClean="0"/>
              <a:t>‹#›</a:t>
            </a:fld>
            <a:endParaRPr lang="fr-FR"/>
          </a:p>
        </p:txBody>
      </p:sp>
    </p:spTree>
    <p:extLst>
      <p:ext uri="{BB962C8B-B14F-4D97-AF65-F5344CB8AC3E}">
        <p14:creationId xmlns:p14="http://schemas.microsoft.com/office/powerpoint/2010/main" val="87710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443065E-2F08-4FAD-84BE-1C0FB87304E3}"/>
              </a:ext>
            </a:extLst>
          </p:cNvPr>
          <p:cNvSpPr>
            <a:spLocks noGrp="1"/>
          </p:cNvSpPr>
          <p:nvPr>
            <p:ph type="title"/>
          </p:nvPr>
        </p:nvSpPr>
        <p:spPr>
          <a:xfrm>
            <a:off x="838200" y="2067801"/>
            <a:ext cx="10515600" cy="2462158"/>
          </a:xfrm>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14D7A968-CE57-41CE-9D26-5B901FC60894}"/>
              </a:ext>
            </a:extLst>
          </p:cNvPr>
          <p:cNvSpPr>
            <a:spLocks noGrp="1"/>
          </p:cNvSpPr>
          <p:nvPr>
            <p:ph type="dt" sz="half" idx="10"/>
          </p:nvPr>
        </p:nvSpPr>
        <p:spPr/>
        <p:txBody>
          <a:bodyPr/>
          <a:lstStyle/>
          <a:p>
            <a:fld id="{C3F6F041-5DA3-4A45-973A-BFA5BC767E1C}" type="datetime1">
              <a:rPr lang="fr-FR" smtClean="0"/>
              <a:t>14/10/2017</a:t>
            </a:fld>
            <a:endParaRPr lang="fr-FR"/>
          </a:p>
        </p:txBody>
      </p:sp>
      <p:sp>
        <p:nvSpPr>
          <p:cNvPr id="4" name="Espace réservé du pied de page 3">
            <a:extLst>
              <a:ext uri="{FF2B5EF4-FFF2-40B4-BE49-F238E27FC236}">
                <a16:creationId xmlns:a16="http://schemas.microsoft.com/office/drawing/2014/main" xmlns="" id="{D8CCD3CA-8B8F-45B7-8656-5640E43F51A3}"/>
              </a:ext>
            </a:extLst>
          </p:cNvPr>
          <p:cNvSpPr>
            <a:spLocks noGrp="1"/>
          </p:cNvSpPr>
          <p:nvPr>
            <p:ph type="ftr" sz="quarter" idx="11"/>
          </p:nvPr>
        </p:nvSpPr>
        <p:spPr/>
        <p:txBody>
          <a:bodyPr/>
          <a:lstStyle/>
          <a:p>
            <a:r>
              <a:rPr lang="fr-FR" dirty="0"/>
              <a:t>Yves Reuter</a:t>
            </a:r>
          </a:p>
        </p:txBody>
      </p:sp>
      <p:sp>
        <p:nvSpPr>
          <p:cNvPr id="5" name="Espace réservé du numéro de diapositive 4">
            <a:extLst>
              <a:ext uri="{FF2B5EF4-FFF2-40B4-BE49-F238E27FC236}">
                <a16:creationId xmlns:a16="http://schemas.microsoft.com/office/drawing/2014/main" xmlns="" id="{7D20B426-F2FF-4C5E-AC2D-ACB7A09DDE5E}"/>
              </a:ext>
            </a:extLst>
          </p:cNvPr>
          <p:cNvSpPr>
            <a:spLocks noGrp="1"/>
          </p:cNvSpPr>
          <p:nvPr>
            <p:ph type="sldNum" sz="quarter" idx="12"/>
          </p:nvPr>
        </p:nvSpPr>
        <p:spPr>
          <a:xfrm>
            <a:off x="8610600" y="6356350"/>
            <a:ext cx="2743200" cy="365125"/>
          </a:xfrm>
          <a:prstGeom prst="rect">
            <a:avLst/>
          </a:prstGeom>
        </p:spPr>
        <p:txBody>
          <a:bodyPr/>
          <a:lstStyle/>
          <a:p>
            <a:fld id="{08D12A4D-3FFE-4F25-AE9E-FA28E717100F}" type="slidenum">
              <a:rPr lang="fr-FR" smtClean="0"/>
              <a:t>‹#›</a:t>
            </a:fld>
            <a:endParaRPr lang="fr-FR"/>
          </a:p>
        </p:txBody>
      </p:sp>
    </p:spTree>
    <p:extLst>
      <p:ext uri="{BB962C8B-B14F-4D97-AF65-F5344CB8AC3E}">
        <p14:creationId xmlns:p14="http://schemas.microsoft.com/office/powerpoint/2010/main" val="139514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ADC9D280-7F72-4627-8889-01D101F2A1A4}"/>
              </a:ext>
            </a:extLst>
          </p:cNvPr>
          <p:cNvSpPr>
            <a:spLocks noGrp="1"/>
          </p:cNvSpPr>
          <p:nvPr>
            <p:ph type="dt" sz="half" idx="10"/>
          </p:nvPr>
        </p:nvSpPr>
        <p:spPr/>
        <p:txBody>
          <a:bodyPr/>
          <a:lstStyle/>
          <a:p>
            <a:fld id="{7AB27052-8D6C-4FF0-9AE0-B0754F42C0BA}" type="datetime1">
              <a:rPr lang="fr-FR" smtClean="0"/>
              <a:t>14/10/2017</a:t>
            </a:fld>
            <a:endParaRPr lang="fr-FR"/>
          </a:p>
        </p:txBody>
      </p:sp>
      <p:sp>
        <p:nvSpPr>
          <p:cNvPr id="3" name="Espace réservé du pied de page 2">
            <a:extLst>
              <a:ext uri="{FF2B5EF4-FFF2-40B4-BE49-F238E27FC236}">
                <a16:creationId xmlns:a16="http://schemas.microsoft.com/office/drawing/2014/main" xmlns="" id="{E0C2C865-6136-4D23-8004-5E2E31CE902E}"/>
              </a:ext>
            </a:extLst>
          </p:cNvPr>
          <p:cNvSpPr>
            <a:spLocks noGrp="1"/>
          </p:cNvSpPr>
          <p:nvPr>
            <p:ph type="ftr" sz="quarter" idx="11"/>
          </p:nvPr>
        </p:nvSpPr>
        <p:spPr/>
        <p:txBody>
          <a:bodyPr/>
          <a:lstStyle/>
          <a:p>
            <a:r>
              <a:rPr lang="fr-FR" dirty="0"/>
              <a:t>Yves Reuter   </a:t>
            </a:r>
          </a:p>
        </p:txBody>
      </p:sp>
      <p:sp>
        <p:nvSpPr>
          <p:cNvPr id="4" name="Espace réservé du numéro de diapositive 3">
            <a:extLst>
              <a:ext uri="{FF2B5EF4-FFF2-40B4-BE49-F238E27FC236}">
                <a16:creationId xmlns:a16="http://schemas.microsoft.com/office/drawing/2014/main" xmlns="" id="{7B1BA3CC-F48E-44A9-9013-0D5CDDE1C379}"/>
              </a:ext>
            </a:extLst>
          </p:cNvPr>
          <p:cNvSpPr>
            <a:spLocks noGrp="1"/>
          </p:cNvSpPr>
          <p:nvPr>
            <p:ph type="sldNum" sz="quarter" idx="12"/>
          </p:nvPr>
        </p:nvSpPr>
        <p:spPr>
          <a:xfrm>
            <a:off x="8610600" y="6356350"/>
            <a:ext cx="2743200" cy="365125"/>
          </a:xfrm>
          <a:prstGeom prst="rect">
            <a:avLst/>
          </a:prstGeom>
        </p:spPr>
        <p:txBody>
          <a:bodyPr/>
          <a:lstStyle/>
          <a:p>
            <a:fld id="{08D12A4D-3FFE-4F25-AE9E-FA28E717100F}" type="slidenum">
              <a:rPr lang="fr-FR" smtClean="0"/>
              <a:t>‹#›</a:t>
            </a:fld>
            <a:endParaRPr lang="fr-FR"/>
          </a:p>
        </p:txBody>
      </p:sp>
    </p:spTree>
    <p:extLst>
      <p:ext uri="{BB962C8B-B14F-4D97-AF65-F5344CB8AC3E}">
        <p14:creationId xmlns:p14="http://schemas.microsoft.com/office/powerpoint/2010/main" val="198645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position personnalisée">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FA134E7-E0DD-4FD2-B56B-BB6889EA3A0A}"/>
              </a:ext>
            </a:extLst>
          </p:cNvPr>
          <p:cNvSpPr>
            <a:spLocks noGrp="1"/>
          </p:cNvSpPr>
          <p:nvPr>
            <p:ph type="title"/>
          </p:nvPr>
        </p:nvSpPr>
        <p:spPr>
          <a:xfrm>
            <a:off x="838200" y="1022350"/>
            <a:ext cx="10515600" cy="4206875"/>
          </a:xfrm>
        </p:spPr>
        <p:txBody>
          <a:bodyPr>
            <a:normAutofit/>
          </a:bodyPr>
          <a:lstStyle>
            <a:lvl1pPr algn="l">
              <a:defRPr sz="3200"/>
            </a:lvl1pPr>
          </a:lstStyle>
          <a:p>
            <a:r>
              <a:rPr lang="fr-FR" dirty="0"/>
              <a:t>Modifiez le style du titre</a:t>
            </a:r>
          </a:p>
        </p:txBody>
      </p:sp>
      <p:sp>
        <p:nvSpPr>
          <p:cNvPr id="3" name="Espace réservé de la date 2">
            <a:extLst>
              <a:ext uri="{FF2B5EF4-FFF2-40B4-BE49-F238E27FC236}">
                <a16:creationId xmlns:a16="http://schemas.microsoft.com/office/drawing/2014/main" xmlns="" id="{7BFEF0F7-CB7F-4591-B1C7-0BD3D480EF2A}"/>
              </a:ext>
            </a:extLst>
          </p:cNvPr>
          <p:cNvSpPr>
            <a:spLocks noGrp="1"/>
          </p:cNvSpPr>
          <p:nvPr>
            <p:ph type="dt" sz="half" idx="10"/>
          </p:nvPr>
        </p:nvSpPr>
        <p:spPr/>
        <p:txBody>
          <a:bodyPr/>
          <a:lstStyle/>
          <a:p>
            <a:fld id="{28866E24-5A98-4A8D-82B8-65B45B7361ED}" type="datetime1">
              <a:rPr lang="fr-FR" smtClean="0"/>
              <a:t>14/10/2017</a:t>
            </a:fld>
            <a:endParaRPr lang="fr-FR" dirty="0"/>
          </a:p>
        </p:txBody>
      </p:sp>
      <p:sp>
        <p:nvSpPr>
          <p:cNvPr id="4" name="Espace réservé du pied de page 3">
            <a:extLst>
              <a:ext uri="{FF2B5EF4-FFF2-40B4-BE49-F238E27FC236}">
                <a16:creationId xmlns:a16="http://schemas.microsoft.com/office/drawing/2014/main" xmlns="" id="{72C2983C-B47F-4122-A35B-9FF334B07D3D}"/>
              </a:ext>
            </a:extLst>
          </p:cNvPr>
          <p:cNvSpPr>
            <a:spLocks noGrp="1"/>
          </p:cNvSpPr>
          <p:nvPr>
            <p:ph type="ftr" sz="quarter" idx="11"/>
          </p:nvPr>
        </p:nvSpPr>
        <p:spPr/>
        <p:txBody>
          <a:bodyPr/>
          <a:lstStyle/>
          <a:p>
            <a:r>
              <a:rPr lang="fr-FR"/>
              <a:t>Yves Reuter</a:t>
            </a:r>
            <a:endParaRPr lang="fr-FR" dirty="0"/>
          </a:p>
        </p:txBody>
      </p:sp>
    </p:spTree>
    <p:extLst>
      <p:ext uri="{BB962C8B-B14F-4D97-AF65-F5344CB8AC3E}">
        <p14:creationId xmlns:p14="http://schemas.microsoft.com/office/powerpoint/2010/main" val="37088634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AEC1289-FB73-46D5-B6A2-DE9D4D48562E}"/>
              </a:ext>
            </a:extLst>
          </p:cNvPr>
          <p:cNvSpPr>
            <a:spLocks noGrp="1"/>
          </p:cNvSpPr>
          <p:nvPr>
            <p:ph type="title"/>
          </p:nvPr>
        </p:nvSpPr>
        <p:spPr>
          <a:xfrm>
            <a:off x="838200" y="365125"/>
            <a:ext cx="10515600" cy="1325563"/>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xmlns="" id="{40176E65-E82C-4D5B-8462-52B173898700}"/>
              </a:ext>
            </a:extLst>
          </p:cNvPr>
          <p:cNvSpPr>
            <a:spLocks noGrp="1"/>
          </p:cNvSpPr>
          <p:nvPr>
            <p:ph type="body" idx="1"/>
          </p:nvPr>
        </p:nvSpPr>
        <p:spPr>
          <a:xfrm>
            <a:off x="838200" y="1825625"/>
            <a:ext cx="10515600" cy="4351338"/>
          </a:xfrm>
          <a:prstGeom prst="rect">
            <a:avLst/>
          </a:prstGeom>
          <a:solidFill>
            <a:schemeClr val="accent1">
              <a:lumMod val="60000"/>
              <a:lumOff val="40000"/>
            </a:schemeClr>
          </a:solidFill>
        </p:spPr>
        <p:txBody>
          <a:bodyPr vert="horz" lIns="91440" tIns="45720" rIns="91440" bIns="45720" rtlCol="0" anchor="ctr">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xmlns="" id="{4E3C1BF2-6B4F-4777-893B-B71DE986F5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800" b="1">
                <a:solidFill>
                  <a:schemeClr val="tx1">
                    <a:tint val="75000"/>
                  </a:schemeClr>
                </a:solidFill>
              </a:defRPr>
            </a:lvl1pPr>
          </a:lstStyle>
          <a:p>
            <a:fld id="{28866E24-5A98-4A8D-82B8-65B45B7361ED}" type="datetime1">
              <a:rPr lang="fr-FR" smtClean="0"/>
              <a:t>14/10/2017</a:t>
            </a:fld>
            <a:endParaRPr lang="fr-FR" dirty="0"/>
          </a:p>
        </p:txBody>
      </p:sp>
      <p:sp>
        <p:nvSpPr>
          <p:cNvPr id="5" name="Espace réservé du pied de page 4">
            <a:extLst>
              <a:ext uri="{FF2B5EF4-FFF2-40B4-BE49-F238E27FC236}">
                <a16:creationId xmlns:a16="http://schemas.microsoft.com/office/drawing/2014/main" xmlns="" id="{53E721A6-20D5-4C66-9FF2-6254DBB39A1B}"/>
              </a:ext>
            </a:extLst>
          </p:cNvPr>
          <p:cNvSpPr>
            <a:spLocks noGrp="1"/>
          </p:cNvSpPr>
          <p:nvPr>
            <p:ph type="ftr" sz="quarter" idx="3"/>
          </p:nvPr>
        </p:nvSpPr>
        <p:spPr>
          <a:xfrm>
            <a:off x="4038600" y="6356350"/>
            <a:ext cx="4114800" cy="365125"/>
          </a:xfrm>
          <a:prstGeom prst="rect">
            <a:avLst/>
          </a:prstGeom>
          <a:solidFill>
            <a:schemeClr val="tx2">
              <a:lumMod val="20000"/>
              <a:lumOff val="80000"/>
            </a:schemeClr>
          </a:solidFill>
        </p:spPr>
        <p:txBody>
          <a:bodyPr vert="horz" lIns="91440" tIns="45720" rIns="91440" bIns="45720" rtlCol="0" anchor="ctr"/>
          <a:lstStyle>
            <a:lvl1pPr algn="ctr">
              <a:defRPr sz="2000" b="1">
                <a:solidFill>
                  <a:schemeClr val="tx1">
                    <a:tint val="75000"/>
                  </a:schemeClr>
                </a:solidFill>
              </a:defRPr>
            </a:lvl1pPr>
          </a:lstStyle>
          <a:p>
            <a:r>
              <a:rPr lang="fr-FR" dirty="0"/>
              <a:t>Yves Reuter</a:t>
            </a:r>
          </a:p>
        </p:txBody>
      </p:sp>
    </p:spTree>
    <p:extLst>
      <p:ext uri="{BB962C8B-B14F-4D97-AF65-F5344CB8AC3E}">
        <p14:creationId xmlns:p14="http://schemas.microsoft.com/office/powerpoint/2010/main" val="2865541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sldNum="0" hdr="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DDA63AC-6CBA-47EC-9641-9F8113AC4C08}"/>
              </a:ext>
            </a:extLst>
          </p:cNvPr>
          <p:cNvSpPr>
            <a:spLocks noGrp="1"/>
          </p:cNvSpPr>
          <p:nvPr>
            <p:ph type="ctrTitle"/>
          </p:nvPr>
        </p:nvSpPr>
        <p:spPr/>
        <p:txBody>
          <a:bodyPr>
            <a:normAutofit fontScale="90000"/>
          </a:bodyPr>
          <a:lstStyle/>
          <a:p>
            <a:r>
              <a:rPr lang="fr-FR" b="1" dirty="0"/>
              <a:t>L’engagement des enseignants de Français : questions, tensions, propositions...</a:t>
            </a:r>
            <a:endParaRPr lang="fr-FR" dirty="0"/>
          </a:p>
        </p:txBody>
      </p:sp>
      <p:sp>
        <p:nvSpPr>
          <p:cNvPr id="3" name="Sous-titre 2">
            <a:extLst>
              <a:ext uri="{FF2B5EF4-FFF2-40B4-BE49-F238E27FC236}">
                <a16:creationId xmlns:a16="http://schemas.microsoft.com/office/drawing/2014/main" xmlns="" id="{C08F931B-3FE6-4020-B549-443FBAB82CA7}"/>
              </a:ext>
            </a:extLst>
          </p:cNvPr>
          <p:cNvSpPr>
            <a:spLocks noGrp="1"/>
          </p:cNvSpPr>
          <p:nvPr>
            <p:ph type="subTitle" idx="1"/>
          </p:nvPr>
        </p:nvSpPr>
        <p:spPr/>
        <p:txBody>
          <a:bodyPr>
            <a:normAutofit lnSpcReduction="10000"/>
          </a:bodyPr>
          <a:lstStyle/>
          <a:p>
            <a:r>
              <a:rPr lang="fr-FR" b="1" dirty="0"/>
              <a:t>AFEF. Paris. 14 octobre 2017.</a:t>
            </a:r>
            <a:endParaRPr lang="fr-FR" dirty="0"/>
          </a:p>
          <a:p>
            <a:r>
              <a:rPr lang="fr-FR" dirty="0"/>
              <a:t>Yves Reuter</a:t>
            </a:r>
          </a:p>
          <a:p>
            <a:r>
              <a:rPr lang="fr-FR" dirty="0"/>
              <a:t>Université de Lille</a:t>
            </a:r>
          </a:p>
          <a:p>
            <a:r>
              <a:rPr lang="fr-FR" dirty="0" err="1"/>
              <a:t>Théodile</a:t>
            </a:r>
            <a:r>
              <a:rPr lang="fr-FR" dirty="0"/>
              <a:t> - CIREL ( E.A. 4354)</a:t>
            </a:r>
          </a:p>
        </p:txBody>
      </p:sp>
      <p:sp>
        <p:nvSpPr>
          <p:cNvPr id="4" name="Espace réservé de la date 3">
            <a:extLst>
              <a:ext uri="{FF2B5EF4-FFF2-40B4-BE49-F238E27FC236}">
                <a16:creationId xmlns:a16="http://schemas.microsoft.com/office/drawing/2014/main" xmlns="" id="{AD6C50ED-C1C6-4704-94DC-219B3A1B7281}"/>
              </a:ext>
            </a:extLst>
          </p:cNvPr>
          <p:cNvSpPr>
            <a:spLocks noGrp="1"/>
          </p:cNvSpPr>
          <p:nvPr>
            <p:ph type="dt" sz="half" idx="10"/>
          </p:nvPr>
        </p:nvSpPr>
        <p:spPr/>
        <p:txBody>
          <a:bodyPr/>
          <a:lstStyle/>
          <a:p>
            <a:fld id="{70BD58D8-AF2E-4AE8-8DA8-6EF12C4B7EB9}" type="datetime1">
              <a:rPr lang="fr-FR" smtClean="0"/>
              <a:t>14/10/2017</a:t>
            </a:fld>
            <a:endParaRPr lang="fr-FR" dirty="0"/>
          </a:p>
        </p:txBody>
      </p:sp>
      <p:sp>
        <p:nvSpPr>
          <p:cNvPr id="5" name="Espace réservé du pied de page 4">
            <a:extLst>
              <a:ext uri="{FF2B5EF4-FFF2-40B4-BE49-F238E27FC236}">
                <a16:creationId xmlns:a16="http://schemas.microsoft.com/office/drawing/2014/main" xmlns="" id="{A70F30A1-886A-436B-887F-05F2F3FBF763}"/>
              </a:ext>
            </a:extLst>
          </p:cNvPr>
          <p:cNvSpPr>
            <a:spLocks noGrp="1"/>
          </p:cNvSpPr>
          <p:nvPr>
            <p:ph type="ftr" sz="quarter" idx="11"/>
          </p:nvPr>
        </p:nvSpPr>
        <p:spPr/>
        <p:txBody>
          <a:bodyPr/>
          <a:lstStyle/>
          <a:p>
            <a:r>
              <a:rPr lang="fr-FR" dirty="0"/>
              <a:t>Yves Reuter</a:t>
            </a:r>
          </a:p>
        </p:txBody>
      </p:sp>
    </p:spTree>
    <p:extLst>
      <p:ext uri="{BB962C8B-B14F-4D97-AF65-F5344CB8AC3E}">
        <p14:creationId xmlns:p14="http://schemas.microsoft.com/office/powerpoint/2010/main" val="868630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055EB9-7DC3-444C-9B57-40C98567C839}"/>
              </a:ext>
            </a:extLst>
          </p:cNvPr>
          <p:cNvSpPr>
            <a:spLocks noGrp="1"/>
          </p:cNvSpPr>
          <p:nvPr>
            <p:ph type="title"/>
          </p:nvPr>
        </p:nvSpPr>
        <p:spPr/>
        <p:txBody>
          <a:bodyPr>
            <a:noAutofit/>
          </a:bodyPr>
          <a:lstStyle/>
          <a:p>
            <a:r>
              <a:rPr lang="fr-FR" sz="3600" b="1" dirty="0"/>
              <a:t>3.2.1. La reconstruction de la discipline Français (Comment la discipline est-elle reconstruite ? La conscience disciplinaire)</a:t>
            </a:r>
            <a:endParaRPr lang="fr-FR" sz="3600" dirty="0"/>
          </a:p>
        </p:txBody>
      </p:sp>
      <p:sp>
        <p:nvSpPr>
          <p:cNvPr id="3" name="Espace réservé du contenu 2">
            <a:extLst>
              <a:ext uri="{FF2B5EF4-FFF2-40B4-BE49-F238E27FC236}">
                <a16:creationId xmlns:a16="http://schemas.microsoft.com/office/drawing/2014/main" xmlns="" id="{16E08036-6D24-4FEF-941F-2C265FB6D74E}"/>
              </a:ext>
            </a:extLst>
          </p:cNvPr>
          <p:cNvSpPr>
            <a:spLocks noGrp="1"/>
          </p:cNvSpPr>
          <p:nvPr>
            <p:ph idx="1"/>
          </p:nvPr>
        </p:nvSpPr>
        <p:spPr/>
        <p:txBody>
          <a:bodyPr>
            <a:normAutofit/>
          </a:bodyPr>
          <a:lstStyle/>
          <a:p>
            <a:r>
              <a:rPr lang="fr-FR" dirty="0"/>
              <a:t>Yves Reuter, 2007 : La conscience disciplinaire. Présentation d’un concept, </a:t>
            </a:r>
            <a:r>
              <a:rPr lang="fr-FR" i="1" dirty="0"/>
              <a:t>Education et didactique</a:t>
            </a:r>
            <a:r>
              <a:rPr lang="fr-FR" dirty="0"/>
              <a:t>, volume 1, n°2,  57- 71.</a:t>
            </a:r>
          </a:p>
          <a:p>
            <a:r>
              <a:rPr lang="fr-FR" dirty="0"/>
              <a:t>Cohen-</a:t>
            </a:r>
            <a:r>
              <a:rPr lang="fr-FR" dirty="0" err="1"/>
              <a:t>Azria</a:t>
            </a:r>
            <a:r>
              <a:rPr lang="fr-FR" dirty="0"/>
              <a:t> Cora, </a:t>
            </a:r>
            <a:r>
              <a:rPr lang="fr-FR" dirty="0" err="1"/>
              <a:t>Lahanier</a:t>
            </a:r>
            <a:r>
              <a:rPr lang="fr-FR" dirty="0"/>
              <a:t>-Reuter Dominique, Reuter Yves, </a:t>
            </a:r>
            <a:r>
              <a:rPr lang="fr-FR" dirty="0" err="1"/>
              <a:t>dir</a:t>
            </a:r>
            <a:r>
              <a:rPr lang="fr-FR" dirty="0"/>
              <a:t>. (2013):</a:t>
            </a:r>
            <a:r>
              <a:rPr lang="fr-FR" i="1" dirty="0"/>
              <a:t> Conscience</a:t>
            </a:r>
            <a:r>
              <a:rPr lang="fr-FR" dirty="0"/>
              <a:t> </a:t>
            </a:r>
            <a:r>
              <a:rPr lang="fr-FR" i="1" dirty="0"/>
              <a:t>disciplinaire.  Les représentations des disciplines à l'école primaire</a:t>
            </a:r>
            <a:r>
              <a:rPr lang="fr-FR" dirty="0"/>
              <a:t>, Rennes, Presses Universitaires de Rennes.</a:t>
            </a:r>
          </a:p>
        </p:txBody>
      </p:sp>
      <p:sp>
        <p:nvSpPr>
          <p:cNvPr id="4" name="Espace réservé de la date 3">
            <a:extLst>
              <a:ext uri="{FF2B5EF4-FFF2-40B4-BE49-F238E27FC236}">
                <a16:creationId xmlns:a16="http://schemas.microsoft.com/office/drawing/2014/main" xmlns="" id="{D0207F44-AF8E-40F4-9EB2-CFF66CFCE0C0}"/>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CF866EB9-27AC-4CAC-9CF7-511AFF658ED8}"/>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938146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xmlns="" id="{F5B423F4-7316-4E2F-8977-553CD87EB33B}"/>
              </a:ext>
            </a:extLst>
          </p:cNvPr>
          <p:cNvSpPr>
            <a:spLocks noGrp="1"/>
          </p:cNvSpPr>
          <p:nvPr>
            <p:ph type="title"/>
          </p:nvPr>
        </p:nvSpPr>
        <p:spPr/>
        <p:txBody>
          <a:bodyPr/>
          <a:lstStyle/>
          <a:p>
            <a:endParaRPr lang="fr-FR"/>
          </a:p>
        </p:txBody>
      </p:sp>
      <p:sp>
        <p:nvSpPr>
          <p:cNvPr id="4" name="Espace réservé de la date 3">
            <a:extLst>
              <a:ext uri="{FF2B5EF4-FFF2-40B4-BE49-F238E27FC236}">
                <a16:creationId xmlns:a16="http://schemas.microsoft.com/office/drawing/2014/main" xmlns="" id="{8F763621-AB3C-417D-BDD6-3F236B122175}"/>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5433047F-15B9-4F84-AC80-1F90BA328AE6}"/>
              </a:ext>
            </a:extLst>
          </p:cNvPr>
          <p:cNvSpPr>
            <a:spLocks noGrp="1"/>
          </p:cNvSpPr>
          <p:nvPr>
            <p:ph type="ftr" sz="quarter" idx="11"/>
          </p:nvPr>
        </p:nvSpPr>
        <p:spPr/>
        <p:txBody>
          <a:bodyPr/>
          <a:lstStyle/>
          <a:p>
            <a:r>
              <a:rPr lang="fr-FR"/>
              <a:t>Yves Reuter  </a:t>
            </a:r>
            <a:endParaRPr lang="fr-FR" dirty="0"/>
          </a:p>
        </p:txBody>
      </p:sp>
      <p:sp>
        <p:nvSpPr>
          <p:cNvPr id="3" name="Espace réservé du contenu 2">
            <a:extLst>
              <a:ext uri="{FF2B5EF4-FFF2-40B4-BE49-F238E27FC236}">
                <a16:creationId xmlns:a16="http://schemas.microsoft.com/office/drawing/2014/main" xmlns="" id="{7D9F3379-D530-4014-9232-B5B21569D811}"/>
              </a:ext>
            </a:extLst>
          </p:cNvPr>
          <p:cNvSpPr>
            <a:spLocks noGrp="1"/>
          </p:cNvSpPr>
          <p:nvPr>
            <p:ph idx="4294967295"/>
          </p:nvPr>
        </p:nvSpPr>
        <p:spPr>
          <a:xfrm>
            <a:off x="838200" y="1168400"/>
            <a:ext cx="10515600" cy="4724083"/>
          </a:xfrm>
        </p:spPr>
        <p:txBody>
          <a:bodyPr/>
          <a:lstStyle/>
          <a:p>
            <a:r>
              <a:rPr lang="fr-FR" dirty="0"/>
              <a:t>[</a:t>
            </a:r>
            <a:r>
              <a:rPr lang="fr-FR" sz="3200" dirty="0"/>
              <a:t>on peut définir la conscience disciplinaire comme ] la manière dont les acteurs sociaux et plus particulièrement les acteurs scolaires(re) construisent les disciplines scolaires » - distinguer modalités, clarté, pertinence...</a:t>
            </a:r>
          </a:p>
          <a:p>
            <a:r>
              <a:rPr lang="fr-FR" sz="3200" b="1" dirty="0"/>
              <a:t>Une discipline composite, homogène et prescriptive</a:t>
            </a:r>
            <a:endParaRPr lang="fr-FR" sz="3200" dirty="0"/>
          </a:p>
          <a:p>
            <a:pPr marL="0" indent="0">
              <a:buNone/>
            </a:pPr>
            <a:endParaRPr lang="fr-FR" dirty="0"/>
          </a:p>
        </p:txBody>
      </p:sp>
    </p:spTree>
    <p:extLst>
      <p:ext uri="{BB962C8B-B14F-4D97-AF65-F5344CB8AC3E}">
        <p14:creationId xmlns:p14="http://schemas.microsoft.com/office/powerpoint/2010/main" val="378430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C03B2BC-867A-4A22-8C9C-577904BD9B97}"/>
              </a:ext>
            </a:extLst>
          </p:cNvPr>
          <p:cNvSpPr>
            <a:spLocks noGrp="1"/>
          </p:cNvSpPr>
          <p:nvPr>
            <p:ph type="title"/>
          </p:nvPr>
        </p:nvSpPr>
        <p:spPr/>
        <p:txBody>
          <a:bodyPr/>
          <a:lstStyle/>
          <a:p>
            <a:r>
              <a:rPr lang="fr-FR" b="1" dirty="0"/>
              <a:t>3.2.2. Le vécu disciplinaire</a:t>
            </a:r>
            <a:endParaRPr lang="fr-FR" dirty="0"/>
          </a:p>
        </p:txBody>
      </p:sp>
      <p:sp>
        <p:nvSpPr>
          <p:cNvPr id="3" name="Espace réservé du contenu 2">
            <a:extLst>
              <a:ext uri="{FF2B5EF4-FFF2-40B4-BE49-F238E27FC236}">
                <a16:creationId xmlns:a16="http://schemas.microsoft.com/office/drawing/2014/main" xmlns="" id="{E83E6A0B-1AA3-4A58-B1F8-F9191ECCC2A8}"/>
              </a:ext>
            </a:extLst>
          </p:cNvPr>
          <p:cNvSpPr>
            <a:spLocks noGrp="1"/>
          </p:cNvSpPr>
          <p:nvPr>
            <p:ph idx="1"/>
          </p:nvPr>
        </p:nvSpPr>
        <p:spPr/>
        <p:txBody>
          <a:bodyPr/>
          <a:lstStyle/>
          <a:p>
            <a:r>
              <a:rPr lang="fr-FR" dirty="0"/>
              <a:t>Reuter Yves, </a:t>
            </a:r>
            <a:r>
              <a:rPr lang="fr-FR" dirty="0" err="1"/>
              <a:t>dir</a:t>
            </a:r>
            <a:r>
              <a:rPr lang="fr-FR" dirty="0"/>
              <a:t>. (2016) : </a:t>
            </a:r>
            <a:r>
              <a:rPr lang="fr-FR" i="1" dirty="0"/>
              <a:t>Vivre les disciplines scolaires. Vécu disciplinaire et décrochage à l’école,</a:t>
            </a:r>
            <a:r>
              <a:rPr lang="fr-FR" dirty="0"/>
              <a:t> Paris, ESF.</a:t>
            </a:r>
          </a:p>
          <a:p>
            <a:r>
              <a:rPr lang="fr-FR" i="1" dirty="0"/>
              <a:t>Repères</a:t>
            </a:r>
            <a:r>
              <a:rPr lang="fr-FR" dirty="0"/>
              <a:t> (2016) : n° 53, </a:t>
            </a:r>
            <a:r>
              <a:rPr lang="fr-FR" i="1" dirty="0"/>
              <a:t>Décrocher à l’école : la part du français</a:t>
            </a:r>
            <a:r>
              <a:rPr lang="fr-FR" dirty="0"/>
              <a:t>, Lyon, IFE - ENS Editions (</a:t>
            </a:r>
            <a:r>
              <a:rPr lang="fr-FR" dirty="0" err="1"/>
              <a:t>coord</a:t>
            </a:r>
            <a:r>
              <a:rPr lang="fr-FR" dirty="0"/>
              <a:t>. Régine </a:t>
            </a:r>
            <a:r>
              <a:rPr lang="fr-FR" dirty="0" err="1"/>
              <a:t>Delamotte</a:t>
            </a:r>
            <a:r>
              <a:rPr lang="fr-FR" dirty="0"/>
              <a:t>, Marie- Claude </a:t>
            </a:r>
            <a:r>
              <a:rPr lang="fr-FR" dirty="0" err="1"/>
              <a:t>Penloup</a:t>
            </a:r>
            <a:r>
              <a:rPr lang="fr-FR" dirty="0"/>
              <a:t>, Yves Reuter)</a:t>
            </a:r>
          </a:p>
          <a:p>
            <a:endParaRPr lang="fr-FR" dirty="0"/>
          </a:p>
        </p:txBody>
      </p:sp>
      <p:sp>
        <p:nvSpPr>
          <p:cNvPr id="4" name="Espace réservé de la date 3">
            <a:extLst>
              <a:ext uri="{FF2B5EF4-FFF2-40B4-BE49-F238E27FC236}">
                <a16:creationId xmlns:a16="http://schemas.microsoft.com/office/drawing/2014/main" xmlns="" id="{3EB53CF3-1C14-4B01-AA7E-D8ED584765EC}"/>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8D48A55E-4408-4E3E-9847-A759376C5814}"/>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1883289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xmlns="" id="{ACE9079B-CF0C-4196-A857-DC7F37286D01}"/>
              </a:ext>
            </a:extLst>
          </p:cNvPr>
          <p:cNvSpPr>
            <a:spLocks noGrp="1"/>
          </p:cNvSpPr>
          <p:nvPr>
            <p:ph type="title"/>
          </p:nvPr>
        </p:nvSpPr>
        <p:spPr/>
        <p:txBody>
          <a:bodyPr/>
          <a:lstStyle/>
          <a:p>
            <a:endParaRPr lang="fr-FR"/>
          </a:p>
        </p:txBody>
      </p:sp>
      <p:sp>
        <p:nvSpPr>
          <p:cNvPr id="4" name="Espace réservé de la date 3">
            <a:extLst>
              <a:ext uri="{FF2B5EF4-FFF2-40B4-BE49-F238E27FC236}">
                <a16:creationId xmlns:a16="http://schemas.microsoft.com/office/drawing/2014/main" xmlns="" id="{AC9D1411-7937-4E58-BC83-004D539975EA}"/>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7AE28CB8-4EB9-43E1-9C51-A8F90ED54101}"/>
              </a:ext>
            </a:extLst>
          </p:cNvPr>
          <p:cNvSpPr>
            <a:spLocks noGrp="1"/>
          </p:cNvSpPr>
          <p:nvPr>
            <p:ph type="ftr" sz="quarter" idx="11"/>
          </p:nvPr>
        </p:nvSpPr>
        <p:spPr/>
        <p:txBody>
          <a:bodyPr/>
          <a:lstStyle/>
          <a:p>
            <a:r>
              <a:rPr lang="fr-FR"/>
              <a:t>Yves Reuter  </a:t>
            </a:r>
            <a:endParaRPr lang="fr-FR" dirty="0"/>
          </a:p>
        </p:txBody>
      </p:sp>
      <p:sp>
        <p:nvSpPr>
          <p:cNvPr id="3" name="Espace réservé du contenu 2">
            <a:extLst>
              <a:ext uri="{FF2B5EF4-FFF2-40B4-BE49-F238E27FC236}">
                <a16:creationId xmlns:a16="http://schemas.microsoft.com/office/drawing/2014/main" xmlns="" id="{20DC0186-9E11-4946-813A-6800E6AA9F0D}"/>
              </a:ext>
            </a:extLst>
          </p:cNvPr>
          <p:cNvSpPr>
            <a:spLocks noGrp="1"/>
          </p:cNvSpPr>
          <p:nvPr>
            <p:ph idx="4294967295"/>
          </p:nvPr>
        </p:nvSpPr>
        <p:spPr>
          <a:xfrm>
            <a:off x="838200" y="1441450"/>
            <a:ext cx="10515600" cy="4563110"/>
          </a:xfrm>
        </p:spPr>
        <p:txBody>
          <a:bodyPr/>
          <a:lstStyle/>
          <a:p>
            <a:r>
              <a:rPr lang="fr-FR" b="1" dirty="0"/>
              <a:t>Place du Français : Une discipline qui pèse de manière importante dans le vécu des élèves, « stable » au long du cursus, pas tellement aimée, rejetée par les adultes qui ont été en échec, où on apprend peu, où on découvre peu de choses nouvelles, où on répond peu aux questions qu’on se pose... Avec deux configurations disciplinaires vécues très différemment.</a:t>
            </a:r>
            <a:endParaRPr lang="fr-FR" dirty="0"/>
          </a:p>
          <a:p>
            <a:endParaRPr lang="fr-FR" dirty="0"/>
          </a:p>
        </p:txBody>
      </p:sp>
    </p:spTree>
    <p:extLst>
      <p:ext uri="{BB962C8B-B14F-4D97-AF65-F5344CB8AC3E}">
        <p14:creationId xmlns:p14="http://schemas.microsoft.com/office/powerpoint/2010/main" val="1325192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052E35B-5C58-445A-BDC9-74EB84B1BEAF}"/>
              </a:ext>
            </a:extLst>
          </p:cNvPr>
          <p:cNvSpPr>
            <a:spLocks noGrp="1"/>
          </p:cNvSpPr>
          <p:nvPr>
            <p:ph type="title"/>
          </p:nvPr>
        </p:nvSpPr>
        <p:spPr/>
        <p:txBody>
          <a:bodyPr>
            <a:noAutofit/>
          </a:bodyPr>
          <a:lstStyle/>
          <a:p>
            <a:r>
              <a:rPr lang="fr-FR" sz="3600" b="1" dirty="0"/>
              <a:t>3.2.3. Une « discipline » où certaines contradictions entre visées et effets sont assez fortes </a:t>
            </a:r>
            <a:endParaRPr lang="fr-FR" sz="3600" dirty="0"/>
          </a:p>
        </p:txBody>
      </p:sp>
      <p:sp>
        <p:nvSpPr>
          <p:cNvPr id="3" name="Espace réservé du contenu 2">
            <a:extLst>
              <a:ext uri="{FF2B5EF4-FFF2-40B4-BE49-F238E27FC236}">
                <a16:creationId xmlns:a16="http://schemas.microsoft.com/office/drawing/2014/main" xmlns="" id="{209FCF52-D597-4295-97CA-862CEF593A32}"/>
              </a:ext>
            </a:extLst>
          </p:cNvPr>
          <p:cNvSpPr>
            <a:spLocks noGrp="1"/>
          </p:cNvSpPr>
          <p:nvPr>
            <p:ph idx="1"/>
          </p:nvPr>
        </p:nvSpPr>
        <p:spPr/>
        <p:txBody>
          <a:bodyPr/>
          <a:lstStyle/>
          <a:p>
            <a:r>
              <a:rPr lang="fr-FR" dirty="0"/>
              <a:t>Christine Barré-De </a:t>
            </a:r>
            <a:r>
              <a:rPr lang="fr-FR" dirty="0" err="1"/>
              <a:t>Miniac</a:t>
            </a:r>
            <a:r>
              <a:rPr lang="fr-FR" dirty="0"/>
              <a:t>, Françoise Cros, Jacqueline Ruiz (1993) : </a:t>
            </a:r>
            <a:r>
              <a:rPr lang="fr-FR" i="1" dirty="0"/>
              <a:t>Les collégiens et l’écriture. Des attentes familiales aux exigences scolaires</a:t>
            </a:r>
            <a:r>
              <a:rPr lang="fr-FR" dirty="0"/>
              <a:t>. ESF</a:t>
            </a:r>
          </a:p>
          <a:p>
            <a:r>
              <a:rPr lang="fr-FR" dirty="0"/>
              <a:t>Baudelot Christian, Cartier Marie, </a:t>
            </a:r>
            <a:r>
              <a:rPr lang="fr-FR" dirty="0" err="1"/>
              <a:t>Detrez</a:t>
            </a:r>
            <a:r>
              <a:rPr lang="fr-FR" dirty="0"/>
              <a:t> Christine (1999) : </a:t>
            </a:r>
            <a:r>
              <a:rPr lang="fr-FR" i="1" dirty="0"/>
              <a:t>Et pourtant, ils lisent...</a:t>
            </a:r>
            <a:r>
              <a:rPr lang="fr-FR" dirty="0"/>
              <a:t> Seuil.</a:t>
            </a:r>
          </a:p>
          <a:p>
            <a:r>
              <a:rPr lang="fr-FR" dirty="0"/>
              <a:t>Marie-Claude </a:t>
            </a:r>
            <a:r>
              <a:rPr lang="fr-FR" dirty="0" err="1"/>
              <a:t>Penloup</a:t>
            </a:r>
            <a:r>
              <a:rPr lang="fr-FR" dirty="0"/>
              <a:t> (1999) : </a:t>
            </a:r>
            <a:r>
              <a:rPr lang="fr-FR" i="1" dirty="0"/>
              <a:t>L’écriture extrascolaire des collégiens. Des constats aux perspectives didactiques</a:t>
            </a:r>
            <a:r>
              <a:rPr lang="fr-FR" dirty="0"/>
              <a:t>,  ESF</a:t>
            </a:r>
          </a:p>
          <a:p>
            <a:r>
              <a:rPr lang="fr-FR" dirty="0"/>
              <a:t>Catherine </a:t>
            </a:r>
            <a:r>
              <a:rPr lang="fr-FR" dirty="0" err="1"/>
              <a:t>Frier</a:t>
            </a:r>
            <a:r>
              <a:rPr lang="fr-FR" dirty="0"/>
              <a:t> (2017): </a:t>
            </a:r>
            <a:r>
              <a:rPr lang="fr-FR" i="1" dirty="0"/>
              <a:t>Sur le chemin de textes. Comment s’approprier l’écrit de l’enfance à l’âge adulte</a:t>
            </a:r>
            <a:r>
              <a:rPr lang="fr-FR" dirty="0"/>
              <a:t>, Toulouse Presses Universitaires du Midi.</a:t>
            </a:r>
          </a:p>
        </p:txBody>
      </p:sp>
      <p:sp>
        <p:nvSpPr>
          <p:cNvPr id="4" name="Espace réservé de la date 3">
            <a:extLst>
              <a:ext uri="{FF2B5EF4-FFF2-40B4-BE49-F238E27FC236}">
                <a16:creationId xmlns:a16="http://schemas.microsoft.com/office/drawing/2014/main" xmlns="" id="{24B85BC9-0B44-40BE-918D-B6C062F1809B}"/>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1AD74DEB-376C-47AC-9DDE-5074ECB5A3F4}"/>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520063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xmlns="" id="{D8DA6245-934A-4167-8060-D812DE746B91}"/>
              </a:ext>
            </a:extLst>
          </p:cNvPr>
          <p:cNvSpPr>
            <a:spLocks noGrp="1"/>
          </p:cNvSpPr>
          <p:nvPr>
            <p:ph type="title"/>
          </p:nvPr>
        </p:nvSpPr>
        <p:spPr/>
        <p:txBody>
          <a:bodyPr/>
          <a:lstStyle/>
          <a:p>
            <a:endParaRPr lang="fr-FR"/>
          </a:p>
        </p:txBody>
      </p:sp>
      <p:sp>
        <p:nvSpPr>
          <p:cNvPr id="4" name="Espace réservé de la date 3">
            <a:extLst>
              <a:ext uri="{FF2B5EF4-FFF2-40B4-BE49-F238E27FC236}">
                <a16:creationId xmlns:a16="http://schemas.microsoft.com/office/drawing/2014/main" xmlns="" id="{B831F142-6633-4FA2-9434-A49445476703}"/>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BCC127B8-49E6-4BB8-BA75-9EAFF0BD4C0E}"/>
              </a:ext>
            </a:extLst>
          </p:cNvPr>
          <p:cNvSpPr>
            <a:spLocks noGrp="1"/>
          </p:cNvSpPr>
          <p:nvPr>
            <p:ph type="ftr" sz="quarter" idx="11"/>
          </p:nvPr>
        </p:nvSpPr>
        <p:spPr/>
        <p:txBody>
          <a:bodyPr/>
          <a:lstStyle/>
          <a:p>
            <a:r>
              <a:rPr lang="fr-FR"/>
              <a:t>Yves Reuter  </a:t>
            </a:r>
            <a:endParaRPr lang="fr-FR" dirty="0"/>
          </a:p>
        </p:txBody>
      </p:sp>
      <p:sp>
        <p:nvSpPr>
          <p:cNvPr id="3" name="Espace réservé du contenu 2">
            <a:extLst>
              <a:ext uri="{FF2B5EF4-FFF2-40B4-BE49-F238E27FC236}">
                <a16:creationId xmlns:a16="http://schemas.microsoft.com/office/drawing/2014/main" xmlns="" id="{603C4E4A-E916-4E0A-B47B-4E599D2B1455}"/>
              </a:ext>
            </a:extLst>
          </p:cNvPr>
          <p:cNvSpPr>
            <a:spLocks noGrp="1"/>
          </p:cNvSpPr>
          <p:nvPr>
            <p:ph idx="4294967295"/>
          </p:nvPr>
        </p:nvSpPr>
        <p:spPr>
          <a:xfrm>
            <a:off x="838200" y="1441450"/>
            <a:ext cx="10515600" cy="4351338"/>
          </a:xfrm>
        </p:spPr>
        <p:txBody>
          <a:bodyPr/>
          <a:lstStyle/>
          <a:p>
            <a:r>
              <a:rPr lang="fr-FR" sz="3600" dirty="0"/>
              <a:t>pas très aimée ; </a:t>
            </a:r>
          </a:p>
          <a:p>
            <a:r>
              <a:rPr lang="fr-FR" sz="3600" dirty="0"/>
              <a:t>qui construit une opposition nette entre les pratiques scolaires et extrascolaires de lecture et d’ écriture ; </a:t>
            </a:r>
          </a:p>
          <a:p>
            <a:r>
              <a:rPr lang="fr-FR" sz="3600" dirty="0"/>
              <a:t> discriminante.</a:t>
            </a:r>
          </a:p>
          <a:p>
            <a:endParaRPr lang="fr-FR" dirty="0"/>
          </a:p>
        </p:txBody>
      </p:sp>
    </p:spTree>
    <p:extLst>
      <p:ext uri="{BB962C8B-B14F-4D97-AF65-F5344CB8AC3E}">
        <p14:creationId xmlns:p14="http://schemas.microsoft.com/office/powerpoint/2010/main" val="2472847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8EAEFA5-9ADB-47C7-92BD-224C84983270}"/>
              </a:ext>
            </a:extLst>
          </p:cNvPr>
          <p:cNvSpPr>
            <a:spLocks noGrp="1"/>
          </p:cNvSpPr>
          <p:nvPr>
            <p:ph type="title"/>
          </p:nvPr>
        </p:nvSpPr>
        <p:spPr/>
        <p:txBody>
          <a:bodyPr>
            <a:normAutofit/>
          </a:bodyPr>
          <a:lstStyle/>
          <a:p>
            <a:r>
              <a:rPr lang="fr-FR" b="1" dirty="0"/>
              <a:t>4. Que faire ? Quelques pistes de réflexion quant aux formes  possibles de l’engagement dans l’espace des pratiques</a:t>
            </a:r>
            <a:endParaRPr lang="fr-FR" dirty="0"/>
          </a:p>
        </p:txBody>
      </p:sp>
      <p:sp>
        <p:nvSpPr>
          <p:cNvPr id="4" name="Espace réservé de la date 3">
            <a:extLst>
              <a:ext uri="{FF2B5EF4-FFF2-40B4-BE49-F238E27FC236}">
                <a16:creationId xmlns:a16="http://schemas.microsoft.com/office/drawing/2014/main" xmlns="" id="{2AE0C79D-8F19-4FFE-85FF-8961A5BCD2E3}"/>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68F1FBA4-FFC9-478B-B2ED-851BCC6A8BC8}"/>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323695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xmlns="" id="{079DF25D-2735-4E13-B499-F404ECF96198}"/>
              </a:ext>
            </a:extLst>
          </p:cNvPr>
          <p:cNvSpPr>
            <a:spLocks noGrp="1"/>
          </p:cNvSpPr>
          <p:nvPr>
            <p:ph type="title"/>
          </p:nvPr>
        </p:nvSpPr>
        <p:spPr/>
        <p:txBody>
          <a:bodyPr/>
          <a:lstStyle/>
          <a:p>
            <a:endParaRPr lang="fr-FR"/>
          </a:p>
        </p:txBody>
      </p:sp>
      <p:sp>
        <p:nvSpPr>
          <p:cNvPr id="4" name="Espace réservé de la date 3">
            <a:extLst>
              <a:ext uri="{FF2B5EF4-FFF2-40B4-BE49-F238E27FC236}">
                <a16:creationId xmlns:a16="http://schemas.microsoft.com/office/drawing/2014/main" xmlns="" id="{61E7EB1E-57C3-41F0-8216-28FBAB035475}"/>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66310447-4675-4F19-A337-D4CC39F25C44}"/>
              </a:ext>
            </a:extLst>
          </p:cNvPr>
          <p:cNvSpPr>
            <a:spLocks noGrp="1"/>
          </p:cNvSpPr>
          <p:nvPr>
            <p:ph type="ftr" sz="quarter" idx="11"/>
          </p:nvPr>
        </p:nvSpPr>
        <p:spPr/>
        <p:txBody>
          <a:bodyPr/>
          <a:lstStyle/>
          <a:p>
            <a:r>
              <a:rPr lang="fr-FR"/>
              <a:t>Yves Reuter  </a:t>
            </a:r>
            <a:endParaRPr lang="fr-FR" dirty="0"/>
          </a:p>
        </p:txBody>
      </p:sp>
      <p:sp>
        <p:nvSpPr>
          <p:cNvPr id="3" name="Espace réservé du contenu 2">
            <a:extLst>
              <a:ext uri="{FF2B5EF4-FFF2-40B4-BE49-F238E27FC236}">
                <a16:creationId xmlns:a16="http://schemas.microsoft.com/office/drawing/2014/main" xmlns="" id="{5B238550-CFF7-4C81-A5A0-993FFC81363D}"/>
              </a:ext>
            </a:extLst>
          </p:cNvPr>
          <p:cNvSpPr>
            <a:spLocks noGrp="1"/>
          </p:cNvSpPr>
          <p:nvPr>
            <p:ph idx="4294967295"/>
          </p:nvPr>
        </p:nvSpPr>
        <p:spPr>
          <a:xfrm>
            <a:off x="838200" y="1022350"/>
            <a:ext cx="10515600" cy="4351338"/>
          </a:xfrm>
        </p:spPr>
        <p:txBody>
          <a:bodyPr/>
          <a:lstStyle/>
          <a:p>
            <a:r>
              <a:rPr lang="fr-FR" b="1" dirty="0"/>
              <a:t>4.1. Construire qu’on peut ne pas aimer la matière, lire, écrire, la littérature. Distinguer les rapports institutionnels sollicités et les rapports individuels. </a:t>
            </a:r>
            <a:endParaRPr lang="fr-FR" dirty="0"/>
          </a:p>
          <a:p>
            <a:r>
              <a:rPr lang="fr-FR" b="1" dirty="0"/>
              <a:t>4.2. Mais construire qu’elle offre des intérêts</a:t>
            </a:r>
            <a:r>
              <a:rPr lang="fr-FR" dirty="0"/>
              <a:t> </a:t>
            </a:r>
            <a:r>
              <a:rPr lang="fr-FR" b="1" dirty="0"/>
              <a:t>à faire éprouver </a:t>
            </a:r>
            <a:endParaRPr lang="fr-FR" dirty="0"/>
          </a:p>
          <a:p>
            <a:r>
              <a:rPr lang="fr-FR" b="1" dirty="0"/>
              <a:t>4.3. Construire des passerelles plus que des clivages culturels : Respecter </a:t>
            </a:r>
            <a:r>
              <a:rPr lang="fr-FR" dirty="0"/>
              <a:t>; </a:t>
            </a:r>
            <a:r>
              <a:rPr lang="fr-FR" b="1" dirty="0"/>
              <a:t>Echanger </a:t>
            </a:r>
            <a:r>
              <a:rPr lang="fr-FR" dirty="0"/>
              <a:t>; </a:t>
            </a:r>
            <a:r>
              <a:rPr lang="fr-FR" b="1" dirty="0"/>
              <a:t>Lier</a:t>
            </a:r>
            <a:r>
              <a:rPr lang="fr-FR" dirty="0"/>
              <a:t>...</a:t>
            </a:r>
          </a:p>
          <a:p>
            <a:r>
              <a:rPr lang="fr-FR" b="1" dirty="0"/>
              <a:t>4.4. Construire des outils d’analyse et leur transférabilité. </a:t>
            </a:r>
            <a:endParaRPr lang="fr-FR" dirty="0"/>
          </a:p>
          <a:p>
            <a:r>
              <a:rPr lang="fr-FR" b="1" dirty="0"/>
              <a:t>4.5. Poser de « vraies » questions, mettre en recherche les élèves</a:t>
            </a:r>
            <a:endParaRPr lang="fr-FR" dirty="0"/>
          </a:p>
          <a:p>
            <a:endParaRPr lang="fr-FR" dirty="0"/>
          </a:p>
        </p:txBody>
      </p:sp>
    </p:spTree>
    <p:extLst>
      <p:ext uri="{BB962C8B-B14F-4D97-AF65-F5344CB8AC3E}">
        <p14:creationId xmlns:p14="http://schemas.microsoft.com/office/powerpoint/2010/main" val="3826856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3CFD5D0-E3E8-4933-AED9-A82C1038D0ED}"/>
              </a:ext>
            </a:extLst>
          </p:cNvPr>
          <p:cNvSpPr>
            <a:spLocks noGrp="1"/>
          </p:cNvSpPr>
          <p:nvPr>
            <p:ph type="title"/>
          </p:nvPr>
        </p:nvSpPr>
        <p:spPr/>
        <p:txBody>
          <a:bodyPr>
            <a:normAutofit/>
          </a:bodyPr>
          <a:lstStyle/>
          <a:p>
            <a:r>
              <a:rPr lang="fr-FR" b="1" dirty="0"/>
              <a:t>4.6. Construire la possibilité du débat et de la discussion critique </a:t>
            </a:r>
            <a:endParaRPr lang="fr-FR" dirty="0"/>
          </a:p>
        </p:txBody>
      </p:sp>
      <p:sp>
        <p:nvSpPr>
          <p:cNvPr id="3" name="Espace réservé du contenu 2">
            <a:extLst>
              <a:ext uri="{FF2B5EF4-FFF2-40B4-BE49-F238E27FC236}">
                <a16:creationId xmlns:a16="http://schemas.microsoft.com/office/drawing/2014/main" xmlns="" id="{9B822ACC-FECB-480A-8805-DE23063C8495}"/>
              </a:ext>
            </a:extLst>
          </p:cNvPr>
          <p:cNvSpPr>
            <a:spLocks noGrp="1"/>
          </p:cNvSpPr>
          <p:nvPr>
            <p:ph idx="1"/>
          </p:nvPr>
        </p:nvSpPr>
        <p:spPr/>
        <p:txBody>
          <a:bodyPr>
            <a:normAutofit fontScale="85000" lnSpcReduction="20000"/>
          </a:bodyPr>
          <a:lstStyle/>
          <a:p>
            <a:r>
              <a:rPr lang="fr-FR" b="1" dirty="0"/>
              <a:t>« </a:t>
            </a:r>
            <a:r>
              <a:rPr lang="fr-FR" dirty="0"/>
              <a:t>En août, cette année, un homme à l’air louche se promenait sur les quais de Marseille. Il arriva près du bateau « Le </a:t>
            </a:r>
            <a:r>
              <a:rPr lang="fr-FR" dirty="0" err="1"/>
              <a:t>Louisiana</a:t>
            </a:r>
            <a:r>
              <a:rPr lang="fr-FR" dirty="0"/>
              <a:t> », et s’engagea sur la passerelle avec l’intention de le cambrioler. A ce moment-là, des arabes surgirent sur le pont, et foncèrent sur lui. Il ne se dégonfla pas, et resta sur la passerelle. Mais il vît bientôt que sur cette passerelle, il serait vite dans la mer. Donc, il monta sur le pont et la bagarre commença. Un des deux arabes sortit un couteau et en menaça le voleur. Heureusement pour lui, le voleur était un karaté accomplit, et d’un coup de pied désarma l’arabe. Ensuite, il fit une série de coups qui firent vaciller l’arabe dans la mer. Le deuxième était judoka, et ils échangèrent des coups terribles, d’une vitesse surprenante et le cambrioleur allait succomber, quand l’arabe glissa sur le pont mouillé.</a:t>
            </a:r>
          </a:p>
          <a:p>
            <a:r>
              <a:rPr lang="fr-FR" dirty="0"/>
              <a:t>Alors, le voleur se redressa et mit un coup de pied dans les couilles de l’arabe et l’envoya d’un coup de poing contre une cheminée du bateau. Il le finit avec le couteau de l’autre arabe. Il y avait plein de sang sur le pont, et le voleur s’enfuit le </a:t>
            </a:r>
            <a:r>
              <a:rPr lang="fr-FR" dirty="0" err="1"/>
              <a:t>coeur</a:t>
            </a:r>
            <a:r>
              <a:rPr lang="fr-FR" dirty="0"/>
              <a:t> serré : c’était la première fois qu’il tuait un homme. »</a:t>
            </a:r>
          </a:p>
          <a:p>
            <a:endParaRPr lang="fr-FR" dirty="0"/>
          </a:p>
        </p:txBody>
      </p:sp>
      <p:sp>
        <p:nvSpPr>
          <p:cNvPr id="4" name="Espace réservé de la date 3">
            <a:extLst>
              <a:ext uri="{FF2B5EF4-FFF2-40B4-BE49-F238E27FC236}">
                <a16:creationId xmlns:a16="http://schemas.microsoft.com/office/drawing/2014/main" xmlns="" id="{3C57DC42-AB89-4EB5-A8E0-9825F31DCE49}"/>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4E33252C-AE8C-4829-81D0-75A7BE75742D}"/>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1082912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xmlns="" id="{969D7D5C-7F42-4208-93E8-EA757155FF16}"/>
              </a:ext>
            </a:extLst>
          </p:cNvPr>
          <p:cNvSpPr>
            <a:spLocks noGrp="1"/>
          </p:cNvSpPr>
          <p:nvPr>
            <p:ph type="title"/>
          </p:nvPr>
        </p:nvSpPr>
        <p:spPr/>
        <p:txBody>
          <a:bodyPr/>
          <a:lstStyle/>
          <a:p>
            <a:endParaRPr lang="fr-FR"/>
          </a:p>
        </p:txBody>
      </p:sp>
      <p:sp>
        <p:nvSpPr>
          <p:cNvPr id="4" name="Espace réservé de la date 3">
            <a:extLst>
              <a:ext uri="{FF2B5EF4-FFF2-40B4-BE49-F238E27FC236}">
                <a16:creationId xmlns:a16="http://schemas.microsoft.com/office/drawing/2014/main" xmlns="" id="{02B9F5E0-7A4D-403E-A2E8-B60788D4B762}"/>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413B68ED-89FB-4080-9867-EE83B7870873}"/>
              </a:ext>
            </a:extLst>
          </p:cNvPr>
          <p:cNvSpPr>
            <a:spLocks noGrp="1"/>
          </p:cNvSpPr>
          <p:nvPr>
            <p:ph type="ftr" sz="quarter" idx="11"/>
          </p:nvPr>
        </p:nvSpPr>
        <p:spPr/>
        <p:txBody>
          <a:bodyPr/>
          <a:lstStyle/>
          <a:p>
            <a:r>
              <a:rPr lang="fr-FR"/>
              <a:t>Yves Reuter  </a:t>
            </a:r>
            <a:endParaRPr lang="fr-FR" dirty="0"/>
          </a:p>
        </p:txBody>
      </p:sp>
      <p:sp>
        <p:nvSpPr>
          <p:cNvPr id="3" name="Espace réservé du contenu 2">
            <a:extLst>
              <a:ext uri="{FF2B5EF4-FFF2-40B4-BE49-F238E27FC236}">
                <a16:creationId xmlns:a16="http://schemas.microsoft.com/office/drawing/2014/main" xmlns="" id="{56747E33-7CE7-4E04-8CB8-7047CEEC9A6C}"/>
              </a:ext>
            </a:extLst>
          </p:cNvPr>
          <p:cNvSpPr>
            <a:spLocks noGrp="1"/>
          </p:cNvSpPr>
          <p:nvPr>
            <p:ph idx="4294967295"/>
          </p:nvPr>
        </p:nvSpPr>
        <p:spPr>
          <a:xfrm>
            <a:off x="838200" y="1327785"/>
            <a:ext cx="10515600" cy="4351338"/>
          </a:xfrm>
        </p:spPr>
        <p:txBody>
          <a:bodyPr/>
          <a:lstStyle/>
          <a:p>
            <a:r>
              <a:rPr lang="fr-FR" dirty="0"/>
              <a:t>Yves Reuter (1998) : La gestion des valeurs dans une didactique de l’écriture, </a:t>
            </a:r>
            <a:r>
              <a:rPr lang="fr-FR" i="1" dirty="0"/>
              <a:t>Spirale</a:t>
            </a:r>
            <a:r>
              <a:rPr lang="fr-FR" dirty="0"/>
              <a:t>, n°22, 201 - 213. </a:t>
            </a:r>
            <a:r>
              <a:rPr lang="fr-FR" i="1" dirty="0"/>
              <a:t>Les valeurs en éducation et en formation (2)</a:t>
            </a:r>
            <a:endParaRPr lang="fr-FR" dirty="0"/>
          </a:p>
          <a:p>
            <a:r>
              <a:rPr lang="fr-FR" dirty="0"/>
              <a:t>Classe de troisième Marylène Constant, scènes. Consigne : Ecrivez une scène de bagarre. Ce n’est pas une parodie. Vous n’êtes pas l’un des protagonistes.</a:t>
            </a:r>
          </a:p>
          <a:p>
            <a:r>
              <a:rPr lang="fr-FR" dirty="0"/>
              <a:t>Problème textuel articulé à un problème idéologique. Que faire ? Faire Construire le problème textuel ou idéologie ? ou les deux ? à visée individuelle ou collective ? Tenter de les réduire ? l’un ou les deux ? Comment ?</a:t>
            </a:r>
          </a:p>
        </p:txBody>
      </p:sp>
    </p:spTree>
    <p:extLst>
      <p:ext uri="{BB962C8B-B14F-4D97-AF65-F5344CB8AC3E}">
        <p14:creationId xmlns:p14="http://schemas.microsoft.com/office/powerpoint/2010/main" val="2835171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6801389-D6B7-44F1-86AB-1AA34D93FBB5}"/>
              </a:ext>
            </a:extLst>
          </p:cNvPr>
          <p:cNvSpPr>
            <a:spLocks noGrp="1"/>
          </p:cNvSpPr>
          <p:nvPr>
            <p:ph type="title"/>
          </p:nvPr>
        </p:nvSpPr>
        <p:spPr/>
        <p:txBody>
          <a:bodyPr/>
          <a:lstStyle/>
          <a:p>
            <a:r>
              <a:rPr lang="fr-FR" b="1" dirty="0"/>
              <a:t>Préalables </a:t>
            </a:r>
            <a:endParaRPr lang="fr-FR" dirty="0"/>
          </a:p>
        </p:txBody>
      </p:sp>
      <p:sp>
        <p:nvSpPr>
          <p:cNvPr id="3" name="Espace réservé du contenu 2">
            <a:extLst>
              <a:ext uri="{FF2B5EF4-FFF2-40B4-BE49-F238E27FC236}">
                <a16:creationId xmlns:a16="http://schemas.microsoft.com/office/drawing/2014/main" xmlns="" id="{A764A6A9-E3AE-4C27-A655-CE6FF35327BD}"/>
              </a:ext>
            </a:extLst>
          </p:cNvPr>
          <p:cNvSpPr>
            <a:spLocks noGrp="1"/>
          </p:cNvSpPr>
          <p:nvPr>
            <p:ph idx="1"/>
          </p:nvPr>
        </p:nvSpPr>
        <p:spPr/>
        <p:txBody>
          <a:bodyPr/>
          <a:lstStyle/>
          <a:p>
            <a:r>
              <a:rPr lang="fr-FR" sz="3200" dirty="0"/>
              <a:t>Est-il possible de ne pas s’engager?</a:t>
            </a:r>
          </a:p>
          <a:p>
            <a:r>
              <a:rPr lang="fr-FR" sz="3200" dirty="0"/>
              <a:t>Les formes sont - elles identiques selon les espaces sociaux concernés ?</a:t>
            </a:r>
          </a:p>
          <a:p>
            <a:r>
              <a:rPr lang="fr-FR" sz="3200" dirty="0"/>
              <a:t> Sur quelles bases s’engager en tant qu’enseignant de Français?</a:t>
            </a:r>
          </a:p>
          <a:p>
            <a:r>
              <a:rPr lang="fr-FR" sz="3200" dirty="0"/>
              <a:t>Quelles formes pourrait prendre l’engagement dans l’espace des pratiques de classe?</a:t>
            </a:r>
          </a:p>
          <a:p>
            <a:endParaRPr lang="fr-FR" dirty="0"/>
          </a:p>
        </p:txBody>
      </p:sp>
      <p:sp>
        <p:nvSpPr>
          <p:cNvPr id="4" name="Espace réservé de la date 3">
            <a:extLst>
              <a:ext uri="{FF2B5EF4-FFF2-40B4-BE49-F238E27FC236}">
                <a16:creationId xmlns:a16="http://schemas.microsoft.com/office/drawing/2014/main" xmlns="" id="{1DB4659A-E17E-4C6D-8C17-84CE3F0F274A}"/>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91676FE6-7630-480F-91C3-16B1D94F8AF5}"/>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2645747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C704150-25D4-4D6B-B402-542E66E1E6BC}"/>
              </a:ext>
            </a:extLst>
          </p:cNvPr>
          <p:cNvSpPr>
            <a:spLocks noGrp="1"/>
          </p:cNvSpPr>
          <p:nvPr>
            <p:ph type="title"/>
          </p:nvPr>
        </p:nvSpPr>
        <p:spPr/>
        <p:txBody>
          <a:bodyPr/>
          <a:lstStyle/>
          <a:p>
            <a:r>
              <a:rPr lang="fr-FR" b="1" dirty="0"/>
              <a:t>Conclusion ?</a:t>
            </a:r>
            <a:r>
              <a:rPr lang="fr-FR" dirty="0"/>
              <a:t/>
            </a:r>
            <a:br>
              <a:rPr lang="fr-FR" dirty="0"/>
            </a:br>
            <a:endParaRPr lang="fr-FR" dirty="0"/>
          </a:p>
        </p:txBody>
      </p:sp>
      <p:sp>
        <p:nvSpPr>
          <p:cNvPr id="4" name="Espace réservé de la date 3">
            <a:extLst>
              <a:ext uri="{FF2B5EF4-FFF2-40B4-BE49-F238E27FC236}">
                <a16:creationId xmlns:a16="http://schemas.microsoft.com/office/drawing/2014/main" xmlns="" id="{20A1668B-138E-4951-9A24-5718BAC39833}"/>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4D749066-1B78-4B63-9DAB-82802DBA8D24}"/>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2702440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E3D5D2E-32BC-4610-A6CF-A8A5766EBF21}"/>
              </a:ext>
            </a:extLst>
          </p:cNvPr>
          <p:cNvSpPr>
            <a:spLocks noGrp="1"/>
          </p:cNvSpPr>
          <p:nvPr>
            <p:ph type="title"/>
          </p:nvPr>
        </p:nvSpPr>
        <p:spPr/>
        <p:txBody>
          <a:bodyPr/>
          <a:lstStyle/>
          <a:p>
            <a:r>
              <a:rPr lang="fr-FR" b="1" dirty="0"/>
              <a:t>1. Est-il possible de ne pas s’engager ?</a:t>
            </a:r>
            <a:endParaRPr lang="fr-FR" dirty="0"/>
          </a:p>
        </p:txBody>
      </p:sp>
      <p:sp>
        <p:nvSpPr>
          <p:cNvPr id="4" name="Espace réservé de la date 3">
            <a:extLst>
              <a:ext uri="{FF2B5EF4-FFF2-40B4-BE49-F238E27FC236}">
                <a16:creationId xmlns:a16="http://schemas.microsoft.com/office/drawing/2014/main" xmlns="" id="{6FF5E18E-2BC8-401E-B15E-639DA2595439}"/>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EAC1B787-09CA-408C-9AF8-7961F930E219}"/>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167874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65BBDC9-2843-427E-B59F-F8714B5BCB44}"/>
              </a:ext>
            </a:extLst>
          </p:cNvPr>
          <p:cNvSpPr>
            <a:spLocks noGrp="1"/>
          </p:cNvSpPr>
          <p:nvPr>
            <p:ph type="title"/>
          </p:nvPr>
        </p:nvSpPr>
        <p:spPr/>
        <p:txBody>
          <a:bodyPr>
            <a:normAutofit fontScale="90000"/>
          </a:bodyPr>
          <a:lstStyle/>
          <a:p>
            <a:r>
              <a:rPr lang="fr-FR" b="1" dirty="0"/>
              <a:t>2. Les formes de l’engagement sont-elles identiques selon les espaces sociaux concernés ? </a:t>
            </a:r>
            <a:endParaRPr lang="fr-FR" dirty="0"/>
          </a:p>
        </p:txBody>
      </p:sp>
      <p:sp>
        <p:nvSpPr>
          <p:cNvPr id="3" name="Espace réservé du contenu 2">
            <a:extLst>
              <a:ext uri="{FF2B5EF4-FFF2-40B4-BE49-F238E27FC236}">
                <a16:creationId xmlns:a16="http://schemas.microsoft.com/office/drawing/2014/main" xmlns="" id="{F0401511-5061-412A-BA9D-6553677BC278}"/>
              </a:ext>
            </a:extLst>
          </p:cNvPr>
          <p:cNvSpPr>
            <a:spLocks noGrp="1"/>
          </p:cNvSpPr>
          <p:nvPr>
            <p:ph idx="1"/>
          </p:nvPr>
        </p:nvSpPr>
        <p:spPr/>
        <p:txBody>
          <a:bodyPr/>
          <a:lstStyle/>
          <a:p>
            <a:pPr lvl="1"/>
            <a:r>
              <a:rPr lang="fr-FR" sz="2800" b="1" dirty="0"/>
              <a:t>espaces extrascolaires</a:t>
            </a:r>
            <a:r>
              <a:rPr lang="fr-FR" sz="2800" dirty="0"/>
              <a:t> </a:t>
            </a:r>
          </a:p>
          <a:p>
            <a:pPr lvl="1"/>
            <a:r>
              <a:rPr lang="fr-FR" sz="2800" dirty="0"/>
              <a:t> </a:t>
            </a:r>
            <a:r>
              <a:rPr lang="fr-FR" sz="2800" b="1" dirty="0"/>
              <a:t>espaces  « interface », par exemple, ceux qui construisent les prescriptions</a:t>
            </a:r>
            <a:r>
              <a:rPr lang="fr-FR" sz="2800" dirty="0"/>
              <a:t> </a:t>
            </a:r>
          </a:p>
          <a:p>
            <a:pPr lvl="1"/>
            <a:r>
              <a:rPr lang="fr-FR" sz="2800" b="1" dirty="0"/>
              <a:t>espaces de recommandations</a:t>
            </a:r>
            <a:r>
              <a:rPr lang="fr-FR" sz="2800" dirty="0"/>
              <a:t> </a:t>
            </a:r>
          </a:p>
          <a:p>
            <a:pPr lvl="1"/>
            <a:r>
              <a:rPr lang="fr-FR" sz="2800" b="1" dirty="0"/>
              <a:t>espace des pratiques. </a:t>
            </a:r>
            <a:endParaRPr lang="fr-FR" sz="2800" dirty="0"/>
          </a:p>
          <a:p>
            <a:r>
              <a:rPr lang="fr-FR" sz="3200" b="1" dirty="0"/>
              <a:t>Comment faire avec les tensions dans chacun de ces espaces ?</a:t>
            </a:r>
            <a:endParaRPr lang="fr-FR" sz="3200" dirty="0"/>
          </a:p>
          <a:p>
            <a:r>
              <a:rPr lang="fr-FR" sz="3200" b="1" dirty="0"/>
              <a:t>Comment penser les relations entre ces espaces ?</a:t>
            </a:r>
            <a:endParaRPr lang="fr-FR" sz="3200" dirty="0"/>
          </a:p>
          <a:p>
            <a:endParaRPr lang="fr-FR" dirty="0"/>
          </a:p>
        </p:txBody>
      </p:sp>
      <p:sp>
        <p:nvSpPr>
          <p:cNvPr id="4" name="Espace réservé de la date 3">
            <a:extLst>
              <a:ext uri="{FF2B5EF4-FFF2-40B4-BE49-F238E27FC236}">
                <a16:creationId xmlns:a16="http://schemas.microsoft.com/office/drawing/2014/main" xmlns="" id="{2070B8BB-D536-47F9-AA97-59317312BAE2}"/>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5ECB0179-4239-4492-A838-AEBD45347B42}"/>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145658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FF01844-088C-4A87-8B27-37CC68C1F1E8}"/>
              </a:ext>
            </a:extLst>
          </p:cNvPr>
          <p:cNvSpPr>
            <a:spLocks noGrp="1"/>
          </p:cNvSpPr>
          <p:nvPr>
            <p:ph type="title"/>
          </p:nvPr>
        </p:nvSpPr>
        <p:spPr/>
        <p:txBody>
          <a:bodyPr>
            <a:normAutofit/>
          </a:bodyPr>
          <a:lstStyle/>
          <a:p>
            <a:r>
              <a:rPr lang="fr-FR" b="1" dirty="0"/>
              <a:t>3. Sur quelles bases s’engager en tant qu’enseignant de Français?</a:t>
            </a:r>
            <a:endParaRPr lang="fr-FR" dirty="0"/>
          </a:p>
        </p:txBody>
      </p:sp>
      <p:sp>
        <p:nvSpPr>
          <p:cNvPr id="4" name="Espace réservé de la date 3">
            <a:extLst>
              <a:ext uri="{FF2B5EF4-FFF2-40B4-BE49-F238E27FC236}">
                <a16:creationId xmlns:a16="http://schemas.microsoft.com/office/drawing/2014/main" xmlns="" id="{22B6F452-D2B2-4EF6-8F33-123FEE060CC3}"/>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22C6C4C1-0C2E-4EA7-BF51-5955D0E0817F}"/>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104982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C61743B-0E13-4E54-990E-F34484758A54}"/>
              </a:ext>
            </a:extLst>
          </p:cNvPr>
          <p:cNvSpPr>
            <a:spLocks noGrp="1"/>
          </p:cNvSpPr>
          <p:nvPr>
            <p:ph type="title"/>
          </p:nvPr>
        </p:nvSpPr>
        <p:spPr/>
        <p:txBody>
          <a:bodyPr>
            <a:normAutofit/>
          </a:bodyPr>
          <a:lstStyle/>
          <a:p>
            <a:r>
              <a:rPr lang="fr-FR" b="1" dirty="0"/>
              <a:t>3.1. La conception de la discipline et de ses visées</a:t>
            </a:r>
            <a:endParaRPr lang="fr-FR" dirty="0"/>
          </a:p>
        </p:txBody>
      </p:sp>
      <p:sp>
        <p:nvSpPr>
          <p:cNvPr id="3" name="Espace réservé du contenu 2">
            <a:extLst>
              <a:ext uri="{FF2B5EF4-FFF2-40B4-BE49-F238E27FC236}">
                <a16:creationId xmlns:a16="http://schemas.microsoft.com/office/drawing/2014/main" xmlns="" id="{3CE91C96-7447-4EF1-93A9-D89289687F2A}"/>
              </a:ext>
            </a:extLst>
          </p:cNvPr>
          <p:cNvSpPr>
            <a:spLocks noGrp="1"/>
          </p:cNvSpPr>
          <p:nvPr>
            <p:ph idx="1"/>
          </p:nvPr>
        </p:nvSpPr>
        <p:spPr/>
        <p:txBody>
          <a:bodyPr>
            <a:normAutofit lnSpcReduction="10000"/>
          </a:bodyPr>
          <a:lstStyle/>
          <a:p>
            <a:r>
              <a:rPr lang="fr-FR" dirty="0" err="1"/>
              <a:t>Chervel</a:t>
            </a:r>
            <a:r>
              <a:rPr lang="fr-FR" dirty="0"/>
              <a:t> André (1988) : L'histoire des disciplines scolaires. Réflexions sur un domaine de recherche, </a:t>
            </a:r>
            <a:r>
              <a:rPr lang="fr-FR" i="1" dirty="0"/>
              <a:t>Histoire de l'éducation</a:t>
            </a:r>
            <a:r>
              <a:rPr lang="fr-FR" dirty="0"/>
              <a:t>, n°38, </a:t>
            </a:r>
            <a:r>
              <a:rPr lang="fr-FR" i="1" dirty="0"/>
              <a:t>Pour une histoire des disciplines scolaires</a:t>
            </a:r>
            <a:r>
              <a:rPr lang="fr-FR" dirty="0"/>
              <a:t>, Paris, INRP, 59 -119. </a:t>
            </a:r>
          </a:p>
          <a:p>
            <a:r>
              <a:rPr lang="fr-FR" dirty="0"/>
              <a:t>Reuter Yves, </a:t>
            </a:r>
            <a:r>
              <a:rPr lang="fr-FR" dirty="0" err="1"/>
              <a:t>Lahanier</a:t>
            </a:r>
            <a:r>
              <a:rPr lang="fr-FR" dirty="0"/>
              <a:t>-Reuter Dominique (2004/2007) : L'analyse de la discipline: quelques problèmes pour la recherche en didactique, Communication au 9eme colloque de l'AIRDF, Québec, août 2004, reprise dans Falardeau Erik, Fisher carole, Simard Claude, Sorin Noëlle, </a:t>
            </a:r>
            <a:r>
              <a:rPr lang="fr-FR" dirty="0" err="1"/>
              <a:t>dir</a:t>
            </a:r>
            <a:r>
              <a:rPr lang="fr-FR" dirty="0"/>
              <a:t>.: </a:t>
            </a:r>
            <a:r>
              <a:rPr lang="fr-FR" i="1" dirty="0"/>
              <a:t>La didactique du français. Les voies actuelles de la recherche</a:t>
            </a:r>
            <a:r>
              <a:rPr lang="fr-FR" dirty="0"/>
              <a:t>, Québec, Presses de l'université Laval, 27-42.</a:t>
            </a:r>
          </a:p>
          <a:p>
            <a:r>
              <a:rPr lang="fr-FR" dirty="0"/>
              <a:t>Reuter Yves, </a:t>
            </a:r>
            <a:r>
              <a:rPr lang="fr-FR" dirty="0" err="1"/>
              <a:t>dir</a:t>
            </a:r>
            <a:r>
              <a:rPr lang="fr-FR" dirty="0"/>
              <a:t>. (2013) : </a:t>
            </a:r>
            <a:r>
              <a:rPr lang="fr-FR" i="1" dirty="0"/>
              <a:t>Dictionnaire des concepts fondamentaux des didactiques</a:t>
            </a:r>
            <a:r>
              <a:rPr lang="fr-FR" dirty="0"/>
              <a:t>, Bruxelles, De Boeck, 3eme édition.</a:t>
            </a:r>
          </a:p>
        </p:txBody>
      </p:sp>
      <p:sp>
        <p:nvSpPr>
          <p:cNvPr id="4" name="Espace réservé de la date 3">
            <a:extLst>
              <a:ext uri="{FF2B5EF4-FFF2-40B4-BE49-F238E27FC236}">
                <a16:creationId xmlns:a16="http://schemas.microsoft.com/office/drawing/2014/main" xmlns="" id="{7E582797-2FE4-4A15-B6DC-307007AACC58}"/>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573FB5CA-26A2-42A0-9F4A-DFFBFE7C8082}"/>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124545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37CCE17-90FC-4A7A-8C5A-A4F1E4C36DEC}"/>
              </a:ext>
            </a:extLst>
          </p:cNvPr>
          <p:cNvSpPr>
            <a:spLocks noGrp="1"/>
          </p:cNvSpPr>
          <p:nvPr>
            <p:ph type="title"/>
          </p:nvPr>
        </p:nvSpPr>
        <p:spPr/>
        <p:txBody>
          <a:bodyPr>
            <a:normAutofit/>
          </a:bodyPr>
          <a:lstStyle/>
          <a:p>
            <a:r>
              <a:rPr lang="fr-FR" b="1" dirty="0"/>
              <a:t>3.1.1. De quoi parle-t-on quand on parle de discipline ? </a:t>
            </a:r>
            <a:endParaRPr lang="fr-FR" dirty="0"/>
          </a:p>
        </p:txBody>
      </p:sp>
      <p:sp>
        <p:nvSpPr>
          <p:cNvPr id="3" name="Espace réservé du contenu 2">
            <a:extLst>
              <a:ext uri="{FF2B5EF4-FFF2-40B4-BE49-F238E27FC236}">
                <a16:creationId xmlns:a16="http://schemas.microsoft.com/office/drawing/2014/main" xmlns="" id="{95812848-86C5-4D03-A659-9A0D3FB1B4CA}"/>
              </a:ext>
            </a:extLst>
          </p:cNvPr>
          <p:cNvSpPr>
            <a:spLocks noGrp="1"/>
          </p:cNvSpPr>
          <p:nvPr>
            <p:ph idx="1"/>
          </p:nvPr>
        </p:nvSpPr>
        <p:spPr/>
        <p:txBody>
          <a:bodyPr/>
          <a:lstStyle/>
          <a:p>
            <a:r>
              <a:rPr lang="fr-FR" sz="3200" b="1" dirty="0"/>
              <a:t> Une matière et plusieurs sous-disciplines ? Ou plusieurs disciplines ? Ou une </a:t>
            </a:r>
            <a:r>
              <a:rPr lang="fr-FR" sz="3200" b="1" dirty="0" err="1"/>
              <a:t>sous-matière</a:t>
            </a:r>
            <a:r>
              <a:rPr lang="fr-FR" sz="3200" b="1" dirty="0"/>
              <a:t> ?</a:t>
            </a:r>
            <a:endParaRPr lang="fr-FR" sz="3200" dirty="0"/>
          </a:p>
          <a:p>
            <a:r>
              <a:rPr lang="fr-FR" sz="3200" b="1" dirty="0"/>
              <a:t>Discipline ou configuration disciplinaire ?</a:t>
            </a:r>
            <a:endParaRPr lang="fr-FR" sz="3200" dirty="0"/>
          </a:p>
          <a:p>
            <a:endParaRPr lang="fr-FR" dirty="0"/>
          </a:p>
        </p:txBody>
      </p:sp>
      <p:sp>
        <p:nvSpPr>
          <p:cNvPr id="4" name="Espace réservé de la date 3">
            <a:extLst>
              <a:ext uri="{FF2B5EF4-FFF2-40B4-BE49-F238E27FC236}">
                <a16:creationId xmlns:a16="http://schemas.microsoft.com/office/drawing/2014/main" xmlns="" id="{9F7FEE29-814F-49C9-8D0A-8492523FDBB9}"/>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C833BB1B-BB82-4A46-B083-6D14C15FB29A}"/>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1646039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34AABD1-1986-49EB-B616-7AF64507E0CA}"/>
              </a:ext>
            </a:extLst>
          </p:cNvPr>
          <p:cNvSpPr>
            <a:spLocks noGrp="1"/>
          </p:cNvSpPr>
          <p:nvPr>
            <p:ph type="title"/>
          </p:nvPr>
        </p:nvSpPr>
        <p:spPr/>
        <p:txBody>
          <a:bodyPr/>
          <a:lstStyle/>
          <a:p>
            <a:r>
              <a:rPr lang="fr-FR" b="1" dirty="0"/>
              <a:t>3.1.2. Comment construire les visées ? </a:t>
            </a:r>
            <a:endParaRPr lang="fr-FR" dirty="0"/>
          </a:p>
        </p:txBody>
      </p:sp>
      <p:sp>
        <p:nvSpPr>
          <p:cNvPr id="3" name="Espace réservé du contenu 2">
            <a:extLst>
              <a:ext uri="{FF2B5EF4-FFF2-40B4-BE49-F238E27FC236}">
                <a16:creationId xmlns:a16="http://schemas.microsoft.com/office/drawing/2014/main" xmlns="" id="{79B1C08D-F507-40C3-97A7-5849D14BFE8F}"/>
              </a:ext>
            </a:extLst>
          </p:cNvPr>
          <p:cNvSpPr>
            <a:spLocks noGrp="1"/>
          </p:cNvSpPr>
          <p:nvPr>
            <p:ph idx="1"/>
          </p:nvPr>
        </p:nvSpPr>
        <p:spPr/>
        <p:txBody>
          <a:bodyPr/>
          <a:lstStyle/>
          <a:p>
            <a:pPr lvl="1"/>
            <a:r>
              <a:rPr lang="fr-FR" sz="2800" b="1" dirty="0"/>
              <a:t>visées</a:t>
            </a:r>
            <a:r>
              <a:rPr lang="fr-FR" sz="2800" dirty="0"/>
              <a:t> </a:t>
            </a:r>
            <a:r>
              <a:rPr lang="fr-FR" sz="2800" b="1" dirty="0" err="1"/>
              <a:t>intradisciplinaires</a:t>
            </a:r>
            <a:r>
              <a:rPr lang="fr-FR" sz="2800" b="1" dirty="0"/>
              <a:t> </a:t>
            </a:r>
            <a:endParaRPr lang="fr-FR" sz="2800" dirty="0"/>
          </a:p>
          <a:p>
            <a:pPr lvl="1"/>
            <a:r>
              <a:rPr lang="fr-FR" sz="2800" b="1" dirty="0"/>
              <a:t>visées</a:t>
            </a:r>
            <a:r>
              <a:rPr lang="fr-FR" sz="2800" dirty="0"/>
              <a:t> </a:t>
            </a:r>
            <a:r>
              <a:rPr lang="fr-FR" sz="2800" b="1" dirty="0"/>
              <a:t>transdisciplinaires / scolaires</a:t>
            </a:r>
            <a:r>
              <a:rPr lang="fr-FR" sz="2800" dirty="0"/>
              <a:t> </a:t>
            </a:r>
          </a:p>
          <a:p>
            <a:pPr lvl="1"/>
            <a:r>
              <a:rPr lang="fr-FR" sz="2800" b="1" dirty="0"/>
              <a:t>visées</a:t>
            </a:r>
            <a:r>
              <a:rPr lang="fr-FR" sz="2800" dirty="0"/>
              <a:t> </a:t>
            </a:r>
            <a:r>
              <a:rPr lang="fr-FR" sz="2800" b="1" dirty="0"/>
              <a:t>extrascolaires</a:t>
            </a:r>
            <a:r>
              <a:rPr lang="fr-FR" sz="2800" dirty="0"/>
              <a:t> </a:t>
            </a:r>
          </a:p>
          <a:p>
            <a:r>
              <a:rPr lang="fr-FR" sz="3200" b="1" dirty="0"/>
              <a:t>Engagement différent selon les conceptions de la discipline et des visées.</a:t>
            </a:r>
            <a:endParaRPr lang="fr-FR" sz="3200" dirty="0"/>
          </a:p>
        </p:txBody>
      </p:sp>
      <p:sp>
        <p:nvSpPr>
          <p:cNvPr id="4" name="Espace réservé de la date 3">
            <a:extLst>
              <a:ext uri="{FF2B5EF4-FFF2-40B4-BE49-F238E27FC236}">
                <a16:creationId xmlns:a16="http://schemas.microsoft.com/office/drawing/2014/main" xmlns="" id="{578D1BA2-33A2-45BB-9994-0A59C34A9B32}"/>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D0A2043F-4D47-4934-A888-827894B0B678}"/>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2813121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04ECBE8-CD3F-4F6D-BDDB-239812AAA298}"/>
              </a:ext>
            </a:extLst>
          </p:cNvPr>
          <p:cNvSpPr>
            <a:spLocks noGrp="1"/>
          </p:cNvSpPr>
          <p:nvPr>
            <p:ph type="title"/>
          </p:nvPr>
        </p:nvSpPr>
        <p:spPr/>
        <p:txBody>
          <a:bodyPr>
            <a:normAutofit/>
          </a:bodyPr>
          <a:lstStyle/>
          <a:p>
            <a:r>
              <a:rPr lang="fr-FR" b="1" dirty="0"/>
              <a:t>3.2. Sur la base de quelles analyse(s) quant aux effets de la discipline/ des disciplines/ des sous-disciplines sur les élèves ?</a:t>
            </a:r>
            <a:endParaRPr lang="fr-FR" dirty="0"/>
          </a:p>
        </p:txBody>
      </p:sp>
      <p:sp>
        <p:nvSpPr>
          <p:cNvPr id="4" name="Espace réservé de la date 3">
            <a:extLst>
              <a:ext uri="{FF2B5EF4-FFF2-40B4-BE49-F238E27FC236}">
                <a16:creationId xmlns:a16="http://schemas.microsoft.com/office/drawing/2014/main" xmlns="" id="{B3ECC2C3-7041-4E83-81BE-FF34D9318BDC}"/>
              </a:ext>
            </a:extLst>
          </p:cNvPr>
          <p:cNvSpPr>
            <a:spLocks noGrp="1"/>
          </p:cNvSpPr>
          <p:nvPr>
            <p:ph type="dt" sz="half" idx="10"/>
          </p:nvPr>
        </p:nvSpPr>
        <p:spPr/>
        <p:txBody>
          <a:bodyPr/>
          <a:lstStyle/>
          <a:p>
            <a:fld id="{9F8BA4DA-E499-4120-ABDF-35247C5FB2EC}" type="datetime1">
              <a:rPr lang="fr-FR" smtClean="0"/>
              <a:t>14/10/2017</a:t>
            </a:fld>
            <a:endParaRPr lang="fr-FR"/>
          </a:p>
        </p:txBody>
      </p:sp>
      <p:sp>
        <p:nvSpPr>
          <p:cNvPr id="5" name="Espace réservé du pied de page 4">
            <a:extLst>
              <a:ext uri="{FF2B5EF4-FFF2-40B4-BE49-F238E27FC236}">
                <a16:creationId xmlns:a16="http://schemas.microsoft.com/office/drawing/2014/main" xmlns="" id="{702E426C-A975-49A9-8FB2-47F71D9DEDFE}"/>
              </a:ext>
            </a:extLst>
          </p:cNvPr>
          <p:cNvSpPr>
            <a:spLocks noGrp="1"/>
          </p:cNvSpPr>
          <p:nvPr>
            <p:ph type="ftr" sz="quarter" idx="11"/>
          </p:nvPr>
        </p:nvSpPr>
        <p:spPr/>
        <p:txBody>
          <a:bodyPr/>
          <a:lstStyle/>
          <a:p>
            <a:r>
              <a:rPr lang="fr-FR"/>
              <a:t>Yves Reuter  </a:t>
            </a:r>
            <a:endParaRPr lang="fr-FR" dirty="0"/>
          </a:p>
        </p:txBody>
      </p:sp>
    </p:spTree>
    <p:extLst>
      <p:ext uri="{BB962C8B-B14F-4D97-AF65-F5344CB8AC3E}">
        <p14:creationId xmlns:p14="http://schemas.microsoft.com/office/powerpoint/2010/main" val="3440750252"/>
      </p:ext>
    </p:extLst>
  </p:cSld>
  <p:clrMapOvr>
    <a:masterClrMapping/>
  </p:clrMapOvr>
</p:sld>
</file>

<file path=ppt/theme/theme1.xml><?xml version="1.0" encoding="utf-8"?>
<a:theme xmlns:a="http://schemas.openxmlformats.org/drawingml/2006/main" name="Yves La&amp;slé">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434</Words>
  <Application>Microsoft Macintosh PowerPoint</Application>
  <PresentationFormat>Grand écran</PresentationFormat>
  <Paragraphs>102</Paragraphs>
  <Slides>20</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20</vt:i4>
      </vt:variant>
    </vt:vector>
  </HeadingPairs>
  <TitlesOfParts>
    <vt:vector size="23" baseType="lpstr">
      <vt:lpstr>Arial</vt:lpstr>
      <vt:lpstr>Calibri</vt:lpstr>
      <vt:lpstr>Yves La&amp;slé</vt:lpstr>
      <vt:lpstr>L’engagement des enseignants de Français : questions, tensions, propositions...</vt:lpstr>
      <vt:lpstr>Préalables </vt:lpstr>
      <vt:lpstr>1. Est-il possible de ne pas s’engager ?</vt:lpstr>
      <vt:lpstr>2. Les formes de l’engagement sont-elles identiques selon les espaces sociaux concernés ? </vt:lpstr>
      <vt:lpstr>3. Sur quelles bases s’engager en tant qu’enseignant de Français?</vt:lpstr>
      <vt:lpstr>3.1. La conception de la discipline et de ses visées</vt:lpstr>
      <vt:lpstr>3.1.1. De quoi parle-t-on quand on parle de discipline ? </vt:lpstr>
      <vt:lpstr>3.1.2. Comment construire les visées ? </vt:lpstr>
      <vt:lpstr>3.2. Sur la base de quelles analyse(s) quant aux effets de la discipline/ des disciplines/ des sous-disciplines sur les élèves ?</vt:lpstr>
      <vt:lpstr>3.2.1. La reconstruction de la discipline Français (Comment la discipline est-elle reconstruite ? La conscience disciplinaire)</vt:lpstr>
      <vt:lpstr>Présentation PowerPoint</vt:lpstr>
      <vt:lpstr>3.2.2. Le vécu disciplinaire</vt:lpstr>
      <vt:lpstr>Présentation PowerPoint</vt:lpstr>
      <vt:lpstr>3.2.3. Une « discipline » où certaines contradictions entre visées et effets sont assez fortes </vt:lpstr>
      <vt:lpstr>Présentation PowerPoint</vt:lpstr>
      <vt:lpstr>4. Que faire ? Quelques pistes de réflexion quant aux formes  possibles de l’engagement dans l’espace des pratiques</vt:lpstr>
      <vt:lpstr>Présentation PowerPoint</vt:lpstr>
      <vt:lpstr>4.6. Construire la possibilité du débat et de la discussion critique </vt:lpstr>
      <vt:lpstr>Présentation PowerPoint</vt:lpstr>
      <vt:lpstr>Conclusion ? </vt:lpstr>
    </vt:vector>
  </TitlesOfParts>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Dominique Reuter</dc:creator>
  <cp:lastModifiedBy>Viviane Youx</cp:lastModifiedBy>
  <cp:revision>12</cp:revision>
  <dcterms:created xsi:type="dcterms:W3CDTF">2017-09-22T09:23:22Z</dcterms:created>
  <dcterms:modified xsi:type="dcterms:W3CDTF">2017-10-14T07:37:49Z</dcterms:modified>
</cp:coreProperties>
</file>