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57" r:id="rId3"/>
    <p:sldId id="299" r:id="rId4"/>
    <p:sldId id="300" r:id="rId5"/>
    <p:sldId id="301" r:id="rId6"/>
    <p:sldId id="302" r:id="rId7"/>
    <p:sldId id="288" r:id="rId8"/>
    <p:sldId id="289" r:id="rId9"/>
    <p:sldId id="303" r:id="rId10"/>
    <p:sldId id="298" r:id="rId11"/>
    <p:sldId id="258" r:id="rId12"/>
    <p:sldId id="281" r:id="rId13"/>
    <p:sldId id="304" r:id="rId14"/>
    <p:sldId id="305" r:id="rId15"/>
    <p:sldId id="306" r:id="rId16"/>
    <p:sldId id="307" r:id="rId17"/>
    <p:sldId id="308"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456"/>
  </p:normalViewPr>
  <p:slideViewPr>
    <p:cSldViewPr snapToGrid="0" snapToObjects="1">
      <p:cViewPr varScale="1">
        <p:scale>
          <a:sx n="77" d="100"/>
          <a:sy n="77" d="100"/>
        </p:scale>
        <p:origin x="2104" y="192"/>
      </p:cViewPr>
      <p:guideLst>
        <p:guide orient="horz" pos="2160"/>
        <p:guide pos="2880"/>
      </p:guideLst>
    </p:cSldViewPr>
  </p:slideViewPr>
  <p:notesTextViewPr>
    <p:cViewPr>
      <p:scale>
        <a:sx n="100" d="100"/>
        <a:sy n="100" d="100"/>
      </p:scale>
      <p:origin x="0" y="0"/>
    </p:cViewPr>
  </p:notesTextViewPr>
  <p:sorterViewPr>
    <p:cViewPr>
      <p:scale>
        <a:sx n="98" d="100"/>
        <a:sy n="98" d="100"/>
      </p:scale>
      <p:origin x="0" y="130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493440-1D1C-3E46-B1A1-3F18FEEDC9B9}" type="datetimeFigureOut">
              <a:rPr lang="fr-FR" smtClean="0"/>
              <a:t>16/10/2017</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CCC79C-83D3-E84E-9360-6A6E1EDA5163}" type="slidenum">
              <a:rPr lang="fr-FR" smtClean="0"/>
              <a:t>‹#›</a:t>
            </a:fld>
            <a:endParaRPr lang="fr-FR" dirty="0"/>
          </a:p>
        </p:txBody>
      </p:sp>
    </p:spTree>
    <p:extLst>
      <p:ext uri="{BB962C8B-B14F-4D97-AF65-F5344CB8AC3E}">
        <p14:creationId xmlns:p14="http://schemas.microsoft.com/office/powerpoint/2010/main" val="273916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0675D9-0556-4E4F-8E5A-964210405DA2}" type="datetimeFigureOut">
              <a:rPr lang="fr-FR" smtClean="0"/>
              <a:t>16/10/2017</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0F5F1F-055F-DE45-861D-0F25DC13BE0C}" type="slidenum">
              <a:rPr lang="fr-FR" smtClean="0"/>
              <a:t>‹#›</a:t>
            </a:fld>
            <a:endParaRPr lang="fr-FR" dirty="0"/>
          </a:p>
        </p:txBody>
      </p:sp>
    </p:spTree>
    <p:extLst>
      <p:ext uri="{BB962C8B-B14F-4D97-AF65-F5344CB8AC3E}">
        <p14:creationId xmlns:p14="http://schemas.microsoft.com/office/powerpoint/2010/main" val="116770768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fr-FR" smtClean="0"/>
              <a:t>Cliquez et modifiez le titre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7218E4F2-C112-BB4E-A398-7B6571BF9960}" type="datetime1">
              <a:rPr lang="fr-FR" smtClean="0"/>
              <a:t>16/10/2017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Vertical Text Placeholder 2"/>
          <p:cNvSpPr>
            <a:spLocks noGrp="1"/>
          </p:cNvSpPr>
          <p:nvPr>
            <p:ph type="body" orient="vert" idx="1"/>
          </p:nvPr>
        </p:nvSpPr>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407E3D45-087C-E546-AC0A-C38947C2FB6F}" type="datetime1">
              <a:rPr lang="fr-FR" smtClean="0"/>
              <a:t>16/10/2017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AF8A025-D100-3240-9DD8-D394E30E4BCA}" type="datetime1">
              <a:rPr lang="fr-FR" smtClean="0"/>
              <a:t>16/10/2017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2D1AD6-8895-B240-B948-C24C06436D8B}" type="datetime1">
              <a:rPr lang="fr-FR" smtClean="0"/>
              <a:t>16/10/2017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DF1A020B-6A37-9940-98F8-299AC1246631}" type="datetime1">
              <a:rPr lang="fr-FR" smtClean="0"/>
              <a:t>16/10/2017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D7DFF300-73B8-F046-998D-07790EB8BAF7}" type="datetime1">
              <a:rPr lang="fr-FR" smtClean="0"/>
              <a:t>16/10/2017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et modifiez le titre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A702F1D3-A67D-7B4E-9A7A-29C5CF02C7E1}" type="datetime1">
              <a:rPr lang="fr-FR" smtClean="0"/>
              <a:t>16/10/2017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Date Placeholder 2"/>
          <p:cNvSpPr>
            <a:spLocks noGrp="1"/>
          </p:cNvSpPr>
          <p:nvPr>
            <p:ph type="dt" sz="half" idx="10"/>
          </p:nvPr>
        </p:nvSpPr>
        <p:spPr/>
        <p:txBody>
          <a:bodyPr/>
          <a:lstStyle/>
          <a:p>
            <a:fld id="{DA0B3751-1829-5C4E-98C9-0C9018E95B46}" type="datetime1">
              <a:rPr lang="fr-FR" smtClean="0"/>
              <a:t>16/10/2017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016B5E-2443-414C-99C6-D7CDB28745AC}" type="datetime1">
              <a:rPr lang="fr-FR" smtClean="0"/>
              <a:t>16/10/2017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005656B1-DEA8-D942-A7B3-7CD51C1652C9}" type="datetime1">
              <a:rPr lang="fr-FR" smtClean="0"/>
              <a:t>16/10/2017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827BE99B-8720-1940-8DF4-BC277A45A7F5}" type="datetime1">
              <a:rPr lang="fr-FR" smtClean="0"/>
              <a:t>16/10/2017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fr-FR" smtClean="0"/>
              <a:t>Cliquez et modifiez le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FD47E-5EC7-6348-866C-A0254744804B}" type="datetime1">
              <a:rPr lang="fr-FR" smtClean="0"/>
              <a:t>16/10/2017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85173"/>
            <a:ext cx="7772400" cy="2711586"/>
          </a:xfrm>
        </p:spPr>
        <p:txBody>
          <a:bodyPr>
            <a:normAutofit fontScale="90000"/>
          </a:bodyPr>
          <a:lstStyle/>
          <a:p>
            <a:r>
              <a:rPr lang="fr-FR" sz="6600" dirty="0" smtClean="0"/>
              <a:t>Littérature, langages et politiques</a:t>
            </a:r>
            <a:br>
              <a:rPr lang="fr-FR" sz="6600" dirty="0" smtClean="0"/>
            </a:br>
            <a:endParaRPr lang="fr-FR" sz="4000" dirty="0"/>
          </a:p>
        </p:txBody>
      </p:sp>
      <p:sp>
        <p:nvSpPr>
          <p:cNvPr id="3" name="Sous-titre 2"/>
          <p:cNvSpPr>
            <a:spLocks noGrp="1"/>
          </p:cNvSpPr>
          <p:nvPr>
            <p:ph type="subTitle" idx="1"/>
          </p:nvPr>
        </p:nvSpPr>
        <p:spPr>
          <a:xfrm>
            <a:off x="2057400" y="3396760"/>
            <a:ext cx="6400800" cy="2686242"/>
          </a:xfrm>
        </p:spPr>
        <p:txBody>
          <a:bodyPr>
            <a:normAutofit fontScale="40000" lnSpcReduction="20000"/>
          </a:bodyPr>
          <a:lstStyle/>
          <a:p>
            <a:pPr algn="r"/>
            <a:endParaRPr lang="fr-FR" dirty="0" smtClean="0"/>
          </a:p>
          <a:p>
            <a:pPr algn="r"/>
            <a:r>
              <a:rPr lang="fr-FR" sz="8000" dirty="0" smtClean="0"/>
              <a:t>AFEF </a:t>
            </a:r>
          </a:p>
          <a:p>
            <a:pPr algn="r"/>
            <a:r>
              <a:rPr lang="fr-FR" sz="8000" dirty="0" smtClean="0"/>
              <a:t>14 OCTOBRE</a:t>
            </a:r>
            <a:endParaRPr lang="fr-FR" sz="8000" dirty="0"/>
          </a:p>
          <a:p>
            <a:pPr algn="r"/>
            <a:r>
              <a:rPr lang="fr-FR" sz="8000" dirty="0" smtClean="0"/>
              <a:t>Philippe Meirieu</a:t>
            </a:r>
            <a:endParaRPr lang="fr-FR" sz="8000" dirty="0"/>
          </a:p>
        </p:txBody>
      </p:sp>
      <p:sp>
        <p:nvSpPr>
          <p:cNvPr id="4" name="Espace réservé du numéro de diapositive 3"/>
          <p:cNvSpPr>
            <a:spLocks noGrp="1"/>
          </p:cNvSpPr>
          <p:nvPr>
            <p:ph type="sldNum" sz="quarter" idx="12"/>
          </p:nvPr>
        </p:nvSpPr>
        <p:spPr/>
        <p:txBody>
          <a:bodyPr/>
          <a:lstStyle/>
          <a:p>
            <a:fld id="{DF28FB93-0A08-4E7D-8E63-9EFA29F1E093}" type="slidenum">
              <a:rPr lang="en-US" smtClean="0"/>
              <a:pPr/>
              <a:t>1</a:t>
            </a:fld>
            <a:endParaRPr lang="en-US" dirty="0"/>
          </a:p>
        </p:txBody>
      </p:sp>
    </p:spTree>
    <p:extLst>
      <p:ext uri="{BB962C8B-B14F-4D97-AF65-F5344CB8AC3E}">
        <p14:creationId xmlns:p14="http://schemas.microsoft.com/office/powerpoint/2010/main" val="19826469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F28FB93-0A08-4E7D-8E63-9EFA29F1E093}" type="slidenum">
              <a:rPr lang="en-US" smtClean="0"/>
              <a:pPr/>
              <a:t>10</a:t>
            </a:fld>
            <a:endParaRPr lang="en-US" dirty="0"/>
          </a:p>
        </p:txBody>
      </p:sp>
      <p:sp>
        <p:nvSpPr>
          <p:cNvPr id="5" name="Rectangle 1026"/>
          <p:cNvSpPr txBox="1">
            <a:spLocks noChangeArrowheads="1"/>
          </p:cNvSpPr>
          <p:nvPr/>
        </p:nvSpPr>
        <p:spPr>
          <a:xfrm>
            <a:off x="571500" y="333923"/>
            <a:ext cx="8001000" cy="9144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fr-FR" sz="2800" dirty="0" smtClean="0">
                <a:solidFill>
                  <a:srgbClr val="FFFF00"/>
                </a:solidFill>
                <a:latin typeface="Helvetica" charset="0"/>
                <a:ea typeface="ＤＦＰ行書体" charset="0"/>
                <a:cs typeface="ＤＦＰ行書体" charset="0"/>
              </a:rPr>
              <a:t>Toute proposition pédagogique comporte trois pôles à interroger :</a:t>
            </a:r>
            <a:endParaRPr lang="fr-FR" sz="2800" dirty="0">
              <a:solidFill>
                <a:srgbClr val="FFFF00"/>
              </a:solidFill>
              <a:latin typeface="Helvetica" charset="0"/>
              <a:ea typeface="ＤＦＰ行書体" charset="0"/>
              <a:cs typeface="ＤＦＰ行書体" charset="0"/>
            </a:endParaRPr>
          </a:p>
        </p:txBody>
      </p:sp>
      <p:sp>
        <p:nvSpPr>
          <p:cNvPr id="6" name="Rectangle 1027"/>
          <p:cNvSpPr txBox="1">
            <a:spLocks noChangeArrowheads="1"/>
          </p:cNvSpPr>
          <p:nvPr/>
        </p:nvSpPr>
        <p:spPr>
          <a:xfrm>
            <a:off x="137057" y="1521344"/>
            <a:ext cx="3139529" cy="1000299"/>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5400000" scaled="1"/>
          </a:gradFill>
        </p:spPr>
        <p:txBody>
          <a:bodyPr vert="horz" lIns="91440" tIns="45720" rIns="91440" bIns="45720" rtlCol="0" anchor="ctr">
            <a:noAutofit/>
          </a:bodyPr>
          <a:lst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spcBef>
                <a:spcPts val="0"/>
              </a:spcBef>
              <a:buFont typeface="Wingdings" charset="0"/>
              <a:buNone/>
              <a:defRPr/>
            </a:pPr>
            <a:r>
              <a:rPr lang="fr-FR" sz="1600" dirty="0" smtClean="0">
                <a:latin typeface="Helvetica" charset="0"/>
                <a:ea typeface="ＤＦＰ行書体" charset="0"/>
                <a:cs typeface="ＤＦＰ行書体" charset="0"/>
              </a:rPr>
              <a:t>P</a:t>
            </a:r>
            <a:r>
              <a:rPr lang="fr-FR" altLang="ja-JP" sz="1600" dirty="0" smtClean="0">
                <a:latin typeface="Helvetica" charset="0"/>
                <a:ea typeface="ＤＦＰ行書体" charset="0"/>
                <a:cs typeface="ＤＦＰ行書体" charset="0"/>
              </a:rPr>
              <a:t>ôle axiologique </a:t>
            </a:r>
            <a:r>
              <a:rPr lang="fr-FR" altLang="ja-JP" sz="1600" dirty="0" smtClean="0">
                <a:latin typeface="Helvetica" charset="0"/>
                <a:ea typeface="ＤＦＰ行書体" charset="0"/>
                <a:cs typeface="ＤＦＰ行書体" charset="0"/>
                <a:sym typeface="Wingdings" charset="0"/>
              </a:rPr>
              <a:t> </a:t>
            </a:r>
            <a:r>
              <a:rPr lang="fr-FR" altLang="ja-JP" sz="1600" dirty="0" smtClean="0">
                <a:latin typeface="Helvetica" charset="0"/>
                <a:ea typeface="ＤＦＰ行書体" charset="0"/>
                <a:cs typeface="ＤＦＰ行書体" charset="0"/>
              </a:rPr>
              <a:t>des valeurs</a:t>
            </a:r>
          </a:p>
          <a:p>
            <a:pPr marL="0" indent="0" algn="ctr">
              <a:lnSpc>
                <a:spcPct val="120000"/>
              </a:lnSpc>
              <a:spcBef>
                <a:spcPts val="0"/>
              </a:spcBef>
              <a:buFont typeface="Wingdings" charset="0"/>
              <a:buNone/>
              <a:defRPr/>
            </a:pPr>
            <a:r>
              <a:rPr lang="fr-FR" sz="1600" dirty="0" smtClean="0">
                <a:latin typeface="Helvetica" charset="0"/>
                <a:ea typeface="ＤＦＰ行書体" charset="0"/>
                <a:cs typeface="ＤＦＰ行書体" charset="0"/>
              </a:rPr>
              <a:t>(Quelles représentations de l’homme et de la société?)</a:t>
            </a:r>
            <a:endParaRPr lang="fr-FR" sz="1600" dirty="0">
              <a:latin typeface="Helvetica" charset="0"/>
              <a:ea typeface="ＤＦＰ行書体" charset="0"/>
              <a:cs typeface="ＤＦＰ行書体" charset="0"/>
            </a:endParaRPr>
          </a:p>
        </p:txBody>
      </p:sp>
      <p:sp>
        <p:nvSpPr>
          <p:cNvPr id="7" name="Rectangle 1028"/>
          <p:cNvSpPr>
            <a:spLocks noChangeArrowheads="1"/>
          </p:cNvSpPr>
          <p:nvPr/>
        </p:nvSpPr>
        <p:spPr bwMode="auto">
          <a:xfrm>
            <a:off x="2247738" y="4652405"/>
            <a:ext cx="4349282" cy="914400"/>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a:effectLst/>
        </p:spPr>
        <p:txBody>
          <a:bodyPr/>
          <a:lstStyle/>
          <a:p>
            <a:pPr marL="454025" indent="-352425" algn="ctr" eaLnBrk="1" hangingPunct="1">
              <a:spcBef>
                <a:spcPct val="20000"/>
              </a:spcBef>
              <a:buSzPct val="100000"/>
              <a:buFont typeface="Wingdings" charset="0"/>
              <a:buNone/>
              <a:defRPr/>
            </a:pPr>
            <a:r>
              <a:rPr kumimoji="1" lang="fr-FR" sz="1600" dirty="0">
                <a:latin typeface="Helvetica" charset="0"/>
                <a:ea typeface="ＤＦＰ行書体" charset="0"/>
                <a:cs typeface="ＤＦＰ行書体" charset="0"/>
              </a:rPr>
              <a:t>P</a:t>
            </a:r>
            <a:r>
              <a:rPr kumimoji="1" lang="fr-FR" altLang="ja-JP" sz="1600" dirty="0">
                <a:latin typeface="Helvetica" charset="0"/>
                <a:ea typeface="ＤＦＰ行書体" charset="0"/>
                <a:cs typeface="ＤＦＰ行書体" charset="0"/>
              </a:rPr>
              <a:t>ôle </a:t>
            </a:r>
            <a:r>
              <a:rPr kumimoji="1" lang="fr-FR" altLang="ja-JP" sz="1600" dirty="0" smtClean="0">
                <a:latin typeface="Helvetica" charset="0"/>
                <a:ea typeface="ＤＦＰ行書体" charset="0"/>
                <a:cs typeface="ＤＦＰ行書体" charset="0"/>
              </a:rPr>
              <a:t>praxéologique </a:t>
            </a:r>
            <a:r>
              <a:rPr kumimoji="1" lang="fr-FR" altLang="ja-JP" sz="1600" dirty="0" smtClean="0">
                <a:latin typeface="Helvetica" charset="0"/>
                <a:ea typeface="ＤＦＰ行書体" charset="0"/>
                <a:cs typeface="ＤＦＰ行書体" charset="0"/>
                <a:sym typeface="Wingdings" charset="0"/>
              </a:rPr>
              <a:t> </a:t>
            </a:r>
            <a:r>
              <a:rPr kumimoji="1" lang="fr-FR" altLang="ja-JP" sz="1600" dirty="0" smtClean="0">
                <a:latin typeface="Helvetica" charset="0"/>
                <a:ea typeface="ＤＦＰ行書体" charset="0"/>
                <a:cs typeface="ＤＦＰ行書体" charset="0"/>
              </a:rPr>
              <a:t>des outils</a:t>
            </a:r>
          </a:p>
          <a:p>
            <a:pPr marL="454025" indent="-352425" algn="ctr" eaLnBrk="1" hangingPunct="1">
              <a:spcBef>
                <a:spcPct val="20000"/>
              </a:spcBef>
              <a:buSzPct val="100000"/>
              <a:buFont typeface="Wingdings" charset="0"/>
              <a:buNone/>
              <a:defRPr/>
            </a:pPr>
            <a:r>
              <a:rPr kumimoji="1" lang="fr-FR" altLang="ja-JP" sz="1600" dirty="0" smtClean="0">
                <a:latin typeface="Helvetica" charset="0"/>
                <a:ea typeface="ＤＦＰ行書体" charset="0"/>
                <a:cs typeface="ＤＦＰ行書体" charset="0"/>
              </a:rPr>
              <a:t>(Quelles institutions ? Quelles méthodes ? Quelles techniques ?)</a:t>
            </a:r>
          </a:p>
          <a:p>
            <a:pPr marL="454025" indent="-352425" algn="ctr" eaLnBrk="1" hangingPunct="1">
              <a:spcBef>
                <a:spcPct val="20000"/>
              </a:spcBef>
              <a:buSzPct val="100000"/>
              <a:buFont typeface="Wingdings" charset="0"/>
              <a:buNone/>
              <a:defRPr/>
            </a:pPr>
            <a:endParaRPr kumimoji="1" lang="fr-FR" sz="2400" dirty="0">
              <a:latin typeface="Helvetica" charset="0"/>
              <a:ea typeface="ＤＦＰ行書体" charset="0"/>
              <a:cs typeface="ＤＦＰ行書体" charset="0"/>
            </a:endParaRPr>
          </a:p>
        </p:txBody>
      </p:sp>
      <p:sp>
        <p:nvSpPr>
          <p:cNvPr id="8" name="Rectangle 1029"/>
          <p:cNvSpPr>
            <a:spLocks noChangeArrowheads="1"/>
          </p:cNvSpPr>
          <p:nvPr/>
        </p:nvSpPr>
        <p:spPr bwMode="auto">
          <a:xfrm>
            <a:off x="5486400" y="1392336"/>
            <a:ext cx="3276600" cy="1129308"/>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a:effectLst/>
        </p:spPr>
        <p:txBody>
          <a:bodyPr/>
          <a:lstStyle/>
          <a:p>
            <a:pPr algn="ctr" eaLnBrk="1" hangingPunct="1">
              <a:buSzPct val="100000"/>
              <a:buFont typeface="Wingdings" charset="0"/>
              <a:buNone/>
              <a:defRPr/>
            </a:pPr>
            <a:r>
              <a:rPr kumimoji="1" lang="fr-FR" sz="1600" dirty="0">
                <a:latin typeface="Helvetica" charset="0"/>
                <a:ea typeface="ＤＦＰ行書体" charset="0"/>
                <a:cs typeface="ＤＦＰ行書体" charset="0"/>
              </a:rPr>
              <a:t>P</a:t>
            </a:r>
            <a:r>
              <a:rPr kumimoji="1" lang="fr-FR" altLang="ja-JP" sz="1600" dirty="0">
                <a:latin typeface="Helvetica" charset="0"/>
                <a:ea typeface="ＤＦＰ行書体" charset="0"/>
                <a:cs typeface="ＤＦＰ行書体" charset="0"/>
              </a:rPr>
              <a:t>ôle </a:t>
            </a:r>
            <a:r>
              <a:rPr kumimoji="1" lang="fr-FR" altLang="ja-JP" sz="1600" dirty="0" smtClean="0">
                <a:latin typeface="Helvetica" charset="0"/>
                <a:ea typeface="ＤＦＰ行書体" charset="0"/>
                <a:cs typeface="ＤＦＰ行書体" charset="0"/>
              </a:rPr>
              <a:t>épistémique</a:t>
            </a:r>
            <a:r>
              <a:rPr kumimoji="1" lang="fr-FR" altLang="ja-JP" sz="1600" dirty="0">
                <a:latin typeface="Helvetica" charset="0"/>
                <a:ea typeface="ＤＦＰ行書体" charset="0"/>
                <a:cs typeface="ＤＦＰ行書体" charset="0"/>
              </a:rPr>
              <a:t> </a:t>
            </a:r>
            <a:r>
              <a:rPr kumimoji="1" lang="fr-FR" altLang="ja-JP" sz="1600" dirty="0" smtClean="0">
                <a:latin typeface="Helvetica" charset="0"/>
                <a:ea typeface="ＤＦＰ行書体" charset="0"/>
                <a:cs typeface="ＤＦＰ行書体" charset="0"/>
                <a:sym typeface="Wingdings" charset="0"/>
              </a:rPr>
              <a:t> </a:t>
            </a:r>
            <a:r>
              <a:rPr kumimoji="1" lang="fr-FR" altLang="ja-JP" sz="1600" dirty="0">
                <a:latin typeface="Helvetica" charset="0"/>
                <a:ea typeface="ＤＦＰ行書体" charset="0"/>
                <a:cs typeface="ＤＦＰ行書体" charset="0"/>
              </a:rPr>
              <a:t>des </a:t>
            </a:r>
            <a:r>
              <a:rPr kumimoji="1" lang="fr-FR" altLang="ja-JP" sz="1600" dirty="0" smtClean="0">
                <a:latin typeface="Helvetica" charset="0"/>
                <a:ea typeface="ＤＦＰ行書体" charset="0"/>
                <a:cs typeface="ＤＦＰ行書体" charset="0"/>
              </a:rPr>
              <a:t>étayages</a:t>
            </a:r>
          </a:p>
          <a:p>
            <a:pPr algn="ctr" eaLnBrk="1" hangingPunct="1">
              <a:buSzPct val="100000"/>
              <a:buFont typeface="Wingdings" charset="0"/>
              <a:buNone/>
              <a:defRPr/>
            </a:pPr>
            <a:r>
              <a:rPr kumimoji="1" lang="fr-FR" sz="1600" dirty="0" smtClean="0">
                <a:latin typeface="Helvetica" charset="0"/>
                <a:ea typeface="ＤＦＰ行書体" charset="0"/>
                <a:cs typeface="ＤＦＰ行書体" charset="0"/>
              </a:rPr>
              <a:t>(Quelles connaissances privilégie-t-on ? Au détriment de quelles autres?)</a:t>
            </a:r>
            <a:endParaRPr kumimoji="1" lang="fr-FR" sz="1600" dirty="0">
              <a:latin typeface="Helvetica" charset="0"/>
              <a:ea typeface="ＤＦＰ行書体" charset="0"/>
              <a:cs typeface="ＤＦＰ行書体" charset="0"/>
            </a:endParaRPr>
          </a:p>
        </p:txBody>
      </p:sp>
      <p:sp>
        <p:nvSpPr>
          <p:cNvPr id="9" name="Line 1034"/>
          <p:cNvSpPr>
            <a:spLocks noChangeShapeType="1"/>
          </p:cNvSpPr>
          <p:nvPr/>
        </p:nvSpPr>
        <p:spPr bwMode="auto">
          <a:xfrm>
            <a:off x="1996543" y="2476458"/>
            <a:ext cx="1066800" cy="205740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fr-FR"/>
          </a:p>
        </p:txBody>
      </p:sp>
      <p:sp>
        <p:nvSpPr>
          <p:cNvPr id="10" name="Line 1035"/>
          <p:cNvSpPr>
            <a:spLocks noChangeShapeType="1"/>
          </p:cNvSpPr>
          <p:nvPr/>
        </p:nvSpPr>
        <p:spPr bwMode="auto">
          <a:xfrm>
            <a:off x="3429000" y="1841739"/>
            <a:ext cx="1905000" cy="30480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fr-FR"/>
          </a:p>
        </p:txBody>
      </p:sp>
      <p:sp>
        <p:nvSpPr>
          <p:cNvPr id="11" name="Line 1036"/>
          <p:cNvSpPr>
            <a:spLocks noChangeShapeType="1"/>
          </p:cNvSpPr>
          <p:nvPr/>
        </p:nvSpPr>
        <p:spPr bwMode="auto">
          <a:xfrm flipH="1">
            <a:off x="5486400" y="2705058"/>
            <a:ext cx="1981200" cy="1828800"/>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fr-FR"/>
          </a:p>
        </p:txBody>
      </p:sp>
      <p:sp>
        <p:nvSpPr>
          <p:cNvPr id="12" name="AutoShape 1038"/>
          <p:cNvSpPr>
            <a:spLocks noChangeArrowheads="1"/>
          </p:cNvSpPr>
          <p:nvPr/>
        </p:nvSpPr>
        <p:spPr bwMode="auto">
          <a:xfrm rot="3792467">
            <a:off x="3432175" y="2286675"/>
            <a:ext cx="2366963" cy="1804987"/>
          </a:xfrm>
          <a:prstGeom prst="triangle">
            <a:avLst>
              <a:gd name="adj" fmla="val 50000"/>
            </a:avLst>
          </a:prstGeom>
          <a:noFill/>
          <a:ln w="38100">
            <a:solidFill>
              <a:schemeClr val="hlink"/>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fr-FR"/>
          </a:p>
        </p:txBody>
      </p:sp>
      <p:sp>
        <p:nvSpPr>
          <p:cNvPr id="13" name="Text Box 1039"/>
          <p:cNvSpPr txBox="1">
            <a:spLocks noChangeArrowheads="1"/>
          </p:cNvSpPr>
          <p:nvPr/>
        </p:nvSpPr>
        <p:spPr bwMode="auto">
          <a:xfrm>
            <a:off x="3657600" y="2924133"/>
            <a:ext cx="1447800"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fr-FR" sz="1600"/>
              <a:t>Modèle pédagogique</a:t>
            </a:r>
            <a:endParaRPr lang="fr-FR"/>
          </a:p>
        </p:txBody>
      </p:sp>
      <p:sp>
        <p:nvSpPr>
          <p:cNvPr id="14" name="ZoneTexte 13"/>
          <p:cNvSpPr txBox="1"/>
          <p:nvPr/>
        </p:nvSpPr>
        <p:spPr>
          <a:xfrm>
            <a:off x="0" y="5704511"/>
            <a:ext cx="8915400" cy="1015663"/>
          </a:xfrm>
          <a:prstGeom prst="rect">
            <a:avLst/>
          </a:prstGeom>
          <a:noFill/>
        </p:spPr>
        <p:txBody>
          <a:bodyPr wrap="square" rtlCol="0">
            <a:spAutoFit/>
          </a:bodyPr>
          <a:lstStyle/>
          <a:p>
            <a:pPr algn="ctr"/>
            <a:r>
              <a:rPr lang="fr-FR" sz="2000" dirty="0" smtClean="0"/>
              <a:t>Entre ces trois éléments hétérogènes, il n’y a pas de condensation possible ni d’assurance </a:t>
            </a:r>
            <a:r>
              <a:rPr lang="fr-FR" sz="2000" i="1" dirty="0" smtClean="0"/>
              <a:t>a priori </a:t>
            </a:r>
            <a:r>
              <a:rPr lang="fr-FR" sz="2000" dirty="0" smtClean="0"/>
              <a:t>de leur cohérence : c’est pourquoi la pédagogie est, par nature, toujours « en travail ».</a:t>
            </a:r>
            <a:endParaRPr lang="fr-FR" sz="2000" dirty="0"/>
          </a:p>
        </p:txBody>
      </p:sp>
    </p:spTree>
    <p:extLst>
      <p:ext uri="{BB962C8B-B14F-4D97-AF65-F5344CB8AC3E}">
        <p14:creationId xmlns:p14="http://schemas.microsoft.com/office/powerpoint/2010/main" val="301527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7" grpId="0" build="p" animBg="1"/>
      <p:bldP spid="8" grpId="0" build="p" animBg="1"/>
      <p:bldP spid="9"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er 15"/>
          <p:cNvGrpSpPr>
            <a:grpSpLocks/>
          </p:cNvGrpSpPr>
          <p:nvPr/>
        </p:nvGrpSpPr>
        <p:grpSpPr bwMode="auto">
          <a:xfrm>
            <a:off x="825471" y="2327811"/>
            <a:ext cx="2254250" cy="1127125"/>
            <a:chOff x="2759050" y="0"/>
            <a:chExt cx="2254299" cy="1127149"/>
          </a:xfrm>
        </p:grpSpPr>
        <p:sp>
          <p:nvSpPr>
            <p:cNvPr id="32" name="Rectangle à coins arrondis 31"/>
            <p:cNvSpPr/>
            <p:nvPr/>
          </p:nvSpPr>
          <p:spPr>
            <a:xfrm>
              <a:off x="2759050" y="0"/>
              <a:ext cx="2254299" cy="1127149"/>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33" name="Rectangle 32"/>
            <p:cNvSpPr/>
            <p:nvPr/>
          </p:nvSpPr>
          <p:spPr>
            <a:xfrm>
              <a:off x="2792389" y="33339"/>
              <a:ext cx="2187623" cy="1060473"/>
            </a:xfrm>
            <a:prstGeom prst="rect">
              <a:avLst/>
            </a:prstGeom>
          </p:spPr>
          <p:style>
            <a:lnRef idx="0">
              <a:scrgbClr r="0" g="0" b="0"/>
            </a:lnRef>
            <a:fillRef idx="0">
              <a:scrgbClr r="0" g="0" b="0"/>
            </a:fillRef>
            <a:effectRef idx="0">
              <a:scrgbClr r="0" g="0" b="0"/>
            </a:effectRef>
            <a:fontRef idx="minor">
              <a:schemeClr val="lt1"/>
            </a:fontRef>
          </p:style>
          <p:txBody>
            <a:bodyPr tIns="91440" bIns="91440" spcCol="1270" anchor="ctr"/>
            <a:lstStyle/>
            <a:p>
              <a:pPr algn="ctr" defTabSz="1066800">
                <a:lnSpc>
                  <a:spcPct val="90000"/>
                </a:lnSpc>
                <a:spcAft>
                  <a:spcPct val="35000"/>
                </a:spcAft>
                <a:defRPr/>
              </a:pPr>
              <a:r>
                <a:rPr lang="fr-FR" sz="2800" dirty="0">
                  <a:solidFill>
                    <a:schemeClr val="bg1"/>
                  </a:solidFill>
                </a:rPr>
                <a:t>Pôle axiologique </a:t>
              </a:r>
              <a:r>
                <a:rPr lang="fr-FR" sz="2000" dirty="0">
                  <a:solidFill>
                    <a:schemeClr val="bg1"/>
                  </a:solidFill>
                </a:rPr>
                <a:t>(finalités)</a:t>
              </a:r>
            </a:p>
          </p:txBody>
        </p:sp>
      </p:grpSp>
      <p:grpSp>
        <p:nvGrpSpPr>
          <p:cNvPr id="17" name="Grouper 16"/>
          <p:cNvGrpSpPr>
            <a:grpSpLocks/>
          </p:cNvGrpSpPr>
          <p:nvPr/>
        </p:nvGrpSpPr>
        <p:grpSpPr bwMode="auto">
          <a:xfrm>
            <a:off x="3001638" y="3776632"/>
            <a:ext cx="393700" cy="1173162"/>
            <a:chOff x="4619122" y="1588632"/>
            <a:chExt cx="394502" cy="1173116"/>
          </a:xfrm>
        </p:grpSpPr>
        <p:sp>
          <p:nvSpPr>
            <p:cNvPr id="30" name="Double flèche horizontale 29"/>
            <p:cNvSpPr/>
            <p:nvPr/>
          </p:nvSpPr>
          <p:spPr>
            <a:xfrm rot="3600468">
              <a:off x="4229815" y="1977939"/>
              <a:ext cx="1173116" cy="394502"/>
            </a:xfrm>
            <a:prstGeom prst="leftRightArrow">
              <a:avLst>
                <a:gd name="adj1" fmla="val 60000"/>
                <a:gd name="adj2" fmla="val 50000"/>
              </a:avLst>
            </a:pr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31" name="Double flèche horizontale 6"/>
            <p:cNvSpPr/>
            <p:nvPr/>
          </p:nvSpPr>
          <p:spPr>
            <a:xfrm rot="3600468">
              <a:off x="4348872" y="2057476"/>
              <a:ext cx="935001" cy="235429"/>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711200">
                <a:lnSpc>
                  <a:spcPct val="90000"/>
                </a:lnSpc>
                <a:spcAft>
                  <a:spcPct val="35000"/>
                </a:spcAft>
                <a:defRPr/>
              </a:pPr>
              <a:endParaRPr lang="fr-FR" sz="1600" dirty="0"/>
            </a:p>
          </p:txBody>
        </p:sp>
      </p:grpSp>
      <p:sp>
        <p:nvSpPr>
          <p:cNvPr id="28" name="Rectangle à coins arrondis 27"/>
          <p:cNvSpPr/>
          <p:nvPr/>
        </p:nvSpPr>
        <p:spPr bwMode="auto">
          <a:xfrm>
            <a:off x="5761245" y="2371589"/>
            <a:ext cx="3000375" cy="1279603"/>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nvGrpSpPr>
          <p:cNvPr id="19" name="Grouper 18"/>
          <p:cNvGrpSpPr>
            <a:grpSpLocks/>
          </p:cNvGrpSpPr>
          <p:nvPr/>
        </p:nvGrpSpPr>
        <p:grpSpPr bwMode="auto">
          <a:xfrm>
            <a:off x="3797726" y="2811999"/>
            <a:ext cx="1173162" cy="395287"/>
            <a:chOff x="3299641" y="3589554"/>
            <a:chExt cx="1173116" cy="394502"/>
          </a:xfrm>
        </p:grpSpPr>
        <p:sp>
          <p:nvSpPr>
            <p:cNvPr id="26" name="Double flèche horizontale 25"/>
            <p:cNvSpPr/>
            <p:nvPr/>
          </p:nvSpPr>
          <p:spPr>
            <a:xfrm rot="10800000">
              <a:off x="3299641" y="3589554"/>
              <a:ext cx="1173116" cy="394502"/>
            </a:xfrm>
            <a:prstGeom prst="leftRightArrow">
              <a:avLst>
                <a:gd name="adj1" fmla="val 60000"/>
                <a:gd name="adj2" fmla="val 50000"/>
              </a:avLst>
            </a:pr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27" name="Double flèche horizontale 10"/>
            <p:cNvSpPr/>
            <p:nvPr/>
          </p:nvSpPr>
          <p:spPr>
            <a:xfrm rot="21600000">
              <a:off x="3418698" y="3668771"/>
              <a:ext cx="935001" cy="236067"/>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711200">
                <a:lnSpc>
                  <a:spcPct val="90000"/>
                </a:lnSpc>
                <a:spcAft>
                  <a:spcPct val="35000"/>
                </a:spcAft>
                <a:defRPr/>
              </a:pPr>
              <a:endParaRPr lang="fr-FR" sz="1600" dirty="0"/>
            </a:p>
          </p:txBody>
        </p:sp>
      </p:grpSp>
      <p:grpSp>
        <p:nvGrpSpPr>
          <p:cNvPr id="20" name="Grouper 19"/>
          <p:cNvGrpSpPr>
            <a:grpSpLocks/>
          </p:cNvGrpSpPr>
          <p:nvPr/>
        </p:nvGrpSpPr>
        <p:grpSpPr bwMode="auto">
          <a:xfrm>
            <a:off x="3198488" y="5087386"/>
            <a:ext cx="2897512" cy="1634089"/>
            <a:chOff x="898702" y="3223231"/>
            <a:chExt cx="2254299" cy="1127149"/>
          </a:xfrm>
        </p:grpSpPr>
        <p:sp>
          <p:nvSpPr>
            <p:cNvPr id="24" name="Rectangle à coins arrondis 23"/>
            <p:cNvSpPr/>
            <p:nvPr/>
          </p:nvSpPr>
          <p:spPr>
            <a:xfrm>
              <a:off x="898702" y="3223231"/>
              <a:ext cx="2254299" cy="1127149"/>
            </a:xfrm>
            <a:prstGeom prst="roundRect">
              <a:avLst>
                <a:gd name="adj" fmla="val 10000"/>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5" name="Rectangle 24"/>
            <p:cNvSpPr/>
            <p:nvPr/>
          </p:nvSpPr>
          <p:spPr>
            <a:xfrm>
              <a:off x="932040" y="3256570"/>
              <a:ext cx="2187623" cy="1060473"/>
            </a:xfrm>
            <a:prstGeom prst="rect">
              <a:avLst/>
            </a:prstGeom>
          </p:spPr>
          <p:style>
            <a:lnRef idx="0">
              <a:scrgbClr r="0" g="0" b="0"/>
            </a:lnRef>
            <a:fillRef idx="0">
              <a:scrgbClr r="0" g="0" b="0"/>
            </a:fillRef>
            <a:effectRef idx="0">
              <a:scrgbClr r="0" g="0" b="0"/>
            </a:effectRef>
            <a:fontRef idx="minor">
              <a:schemeClr val="lt1"/>
            </a:fontRef>
          </p:style>
          <p:txBody>
            <a:bodyPr lIns="68580" tIns="68580" rIns="68580" bIns="68580" spcCol="1270" anchor="ctr"/>
            <a:lstStyle/>
            <a:p>
              <a:pPr algn="ctr" defTabSz="800100">
                <a:lnSpc>
                  <a:spcPct val="90000"/>
                </a:lnSpc>
                <a:spcAft>
                  <a:spcPct val="35000"/>
                </a:spcAft>
                <a:defRPr/>
              </a:pPr>
              <a:r>
                <a:rPr lang="fr-FR" sz="2800" dirty="0">
                  <a:solidFill>
                    <a:schemeClr val="bg1"/>
                  </a:solidFill>
                </a:rPr>
                <a:t>Pôle praxéologique </a:t>
              </a:r>
              <a:r>
                <a:rPr lang="fr-FR" dirty="0">
                  <a:solidFill>
                    <a:schemeClr val="bg1"/>
                  </a:solidFill>
                </a:rPr>
                <a:t>(institutions, dispositifs, situations, outils, etc.)</a:t>
              </a:r>
            </a:p>
          </p:txBody>
        </p:sp>
      </p:grpSp>
      <p:grpSp>
        <p:nvGrpSpPr>
          <p:cNvPr id="21" name="Grouper 20"/>
          <p:cNvGrpSpPr>
            <a:grpSpLocks/>
          </p:cNvGrpSpPr>
          <p:nvPr/>
        </p:nvGrpSpPr>
        <p:grpSpPr bwMode="auto">
          <a:xfrm rot="21339275">
            <a:off x="5564394" y="3749219"/>
            <a:ext cx="393700" cy="1173163"/>
            <a:chOff x="2758774" y="1588632"/>
            <a:chExt cx="394502" cy="1173116"/>
          </a:xfrm>
        </p:grpSpPr>
        <p:sp>
          <p:nvSpPr>
            <p:cNvPr id="22" name="Double flèche horizontale 21"/>
            <p:cNvSpPr/>
            <p:nvPr/>
          </p:nvSpPr>
          <p:spPr>
            <a:xfrm rot="17999532">
              <a:off x="2369466" y="1977939"/>
              <a:ext cx="1173116" cy="394502"/>
            </a:xfrm>
            <a:prstGeom prst="leftRightArrow">
              <a:avLst>
                <a:gd name="adj1" fmla="val 60000"/>
                <a:gd name="adj2" fmla="val 50000"/>
              </a:avLst>
            </a:prstGeom>
          </p:spPr>
          <p:style>
            <a:lnRef idx="0">
              <a:schemeClr val="accent1">
                <a:tint val="60000"/>
                <a:hueOff val="0"/>
                <a:satOff val="0"/>
                <a:lumOff val="0"/>
                <a:alphaOff val="0"/>
              </a:schemeClr>
            </a:lnRef>
            <a:fillRef idx="3">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23" name="Double flèche horizontale 14"/>
            <p:cNvSpPr/>
            <p:nvPr/>
          </p:nvSpPr>
          <p:spPr>
            <a:xfrm rot="17999532">
              <a:off x="2488525" y="2057476"/>
              <a:ext cx="935000" cy="235429"/>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711200">
                <a:lnSpc>
                  <a:spcPct val="90000"/>
                </a:lnSpc>
                <a:spcAft>
                  <a:spcPct val="35000"/>
                </a:spcAft>
                <a:defRPr/>
              </a:pPr>
              <a:endParaRPr lang="fr-FR" sz="1600" dirty="0"/>
            </a:p>
          </p:txBody>
        </p:sp>
      </p:grpSp>
      <p:sp>
        <p:nvSpPr>
          <p:cNvPr id="34" name="ZoneTexte 33"/>
          <p:cNvSpPr txBox="1"/>
          <p:nvPr/>
        </p:nvSpPr>
        <p:spPr>
          <a:xfrm>
            <a:off x="1125051" y="4348722"/>
            <a:ext cx="1609725" cy="1477328"/>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fr-FR" dirty="0"/>
              <a:t>Axiologie + praxéologie sans étayage = </a:t>
            </a:r>
            <a:r>
              <a:rPr lang="fr-FR" dirty="0" smtClean="0"/>
              <a:t>dogmatisme idéologique</a:t>
            </a:r>
            <a:endParaRPr lang="fr-FR" dirty="0"/>
          </a:p>
        </p:txBody>
      </p:sp>
      <p:sp>
        <p:nvSpPr>
          <p:cNvPr id="35" name="ZoneTexte 34"/>
          <p:cNvSpPr txBox="1"/>
          <p:nvPr/>
        </p:nvSpPr>
        <p:spPr>
          <a:xfrm>
            <a:off x="3533937" y="1304573"/>
            <a:ext cx="1609725" cy="120015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fr-FR" dirty="0"/>
              <a:t>Axiologie + science sans praxéologie = impuissance</a:t>
            </a:r>
          </a:p>
        </p:txBody>
      </p:sp>
      <p:sp>
        <p:nvSpPr>
          <p:cNvPr id="36" name="ZoneTexte 35"/>
          <p:cNvSpPr txBox="1"/>
          <p:nvPr/>
        </p:nvSpPr>
        <p:spPr>
          <a:xfrm>
            <a:off x="6814654" y="4487311"/>
            <a:ext cx="1609725" cy="1200150"/>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algn="ctr">
              <a:defRPr/>
            </a:pPr>
            <a:r>
              <a:rPr lang="fr-FR" dirty="0"/>
              <a:t>Praxéologie + science sans finalité = aveuglement</a:t>
            </a:r>
          </a:p>
        </p:txBody>
      </p:sp>
      <p:sp>
        <p:nvSpPr>
          <p:cNvPr id="2" name="Espace réservé du numéro de diapositive 1"/>
          <p:cNvSpPr>
            <a:spLocks noGrp="1"/>
          </p:cNvSpPr>
          <p:nvPr>
            <p:ph type="sldNum" sz="quarter" idx="12"/>
          </p:nvPr>
        </p:nvSpPr>
        <p:spPr/>
        <p:txBody>
          <a:bodyPr/>
          <a:lstStyle/>
          <a:p>
            <a:fld id="{DF28FB93-0A08-4E7D-8E63-9EFA29F1E093}" type="slidenum">
              <a:rPr lang="en-US" smtClean="0"/>
              <a:pPr/>
              <a:t>11</a:t>
            </a:fld>
            <a:endParaRPr lang="en-US" dirty="0"/>
          </a:p>
        </p:txBody>
      </p:sp>
      <p:sp>
        <p:nvSpPr>
          <p:cNvPr id="3" name="ZoneTexte 2"/>
          <p:cNvSpPr txBox="1"/>
          <p:nvPr/>
        </p:nvSpPr>
        <p:spPr>
          <a:xfrm>
            <a:off x="5761245" y="2325455"/>
            <a:ext cx="2963851" cy="1231106"/>
          </a:xfrm>
          <a:prstGeom prst="rect">
            <a:avLst/>
          </a:prstGeom>
          <a:noFill/>
          <a:ln>
            <a:noFill/>
          </a:ln>
        </p:spPr>
        <p:txBody>
          <a:bodyPr wrap="square" rtlCol="0">
            <a:spAutoFit/>
          </a:bodyPr>
          <a:lstStyle/>
          <a:p>
            <a:pPr algn="ctr"/>
            <a:r>
              <a:rPr lang="fr-FR" sz="2800" dirty="0">
                <a:solidFill>
                  <a:schemeClr val="bg1"/>
                </a:solidFill>
              </a:rPr>
              <a:t>Pôle épistémologique</a:t>
            </a:r>
          </a:p>
          <a:p>
            <a:pPr algn="ctr"/>
            <a:r>
              <a:rPr lang="fr-FR" dirty="0">
                <a:solidFill>
                  <a:schemeClr val="bg1"/>
                </a:solidFill>
              </a:rPr>
              <a:t>(étayages scientifiques) </a:t>
            </a:r>
          </a:p>
        </p:txBody>
      </p:sp>
      <p:sp>
        <p:nvSpPr>
          <p:cNvPr id="4" name="ZoneTexte 3"/>
          <p:cNvSpPr txBox="1"/>
          <p:nvPr/>
        </p:nvSpPr>
        <p:spPr>
          <a:xfrm>
            <a:off x="15875" y="220971"/>
            <a:ext cx="9144000" cy="1384995"/>
          </a:xfrm>
          <a:prstGeom prst="rect">
            <a:avLst/>
          </a:prstGeom>
          <a:noFill/>
        </p:spPr>
        <p:txBody>
          <a:bodyPr wrap="square" rtlCol="0">
            <a:spAutoFit/>
          </a:bodyPr>
          <a:lstStyle/>
          <a:p>
            <a:pPr algn="ctr"/>
            <a:r>
              <a:rPr lang="fr-FR" sz="2800" dirty="0" smtClean="0">
                <a:solidFill>
                  <a:schemeClr val="accent1"/>
                </a:solidFill>
                <a:latin typeface="Helvetica" charset="0"/>
                <a:ea typeface="ＤＦＰ行書体" charset="0"/>
                <a:cs typeface="ＤＦＰ行書体" charset="0"/>
              </a:rPr>
              <a:t>L’absence d’un des trois pôles compromet la possibilité de penser  et d’agir lucidement en matière éducative : </a:t>
            </a:r>
            <a:endParaRPr lang="fr-FR" sz="2800" dirty="0">
              <a:solidFill>
                <a:schemeClr val="accent1"/>
              </a:solidFill>
              <a:latin typeface="Helvetica" charset="0"/>
              <a:ea typeface="ＤＦＰ行書体" charset="0"/>
              <a:cs typeface="ＤＦＰ行書体" charset="0"/>
            </a:endParaRPr>
          </a:p>
          <a:p>
            <a:pPr algn="ctr"/>
            <a:endParaRPr lang="fr-FR" sz="2800" dirty="0"/>
          </a:p>
        </p:txBody>
      </p:sp>
    </p:spTree>
    <p:extLst>
      <p:ext uri="{BB962C8B-B14F-4D97-AF65-F5344CB8AC3E}">
        <p14:creationId xmlns:p14="http://schemas.microsoft.com/office/powerpoint/2010/main" val="3137826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75" y="250825"/>
            <a:ext cx="8778875" cy="1143000"/>
          </a:xfrm>
        </p:spPr>
        <p:txBody>
          <a:bodyPr>
            <a:noAutofit/>
          </a:bodyPr>
          <a:lstStyle/>
          <a:p>
            <a:r>
              <a:rPr lang="fr-FR" sz="2800" dirty="0" smtClean="0">
                <a:solidFill>
                  <a:schemeClr val="accent1"/>
                </a:solidFill>
                <a:latin typeface="Helvetica" charset="0"/>
                <a:ea typeface="ＤＦＰ行書体" charset="0"/>
                <a:cs typeface="ＤＦＰ行書体" charset="0"/>
              </a:rPr>
              <a:t>Les trois pôles de tout modèle pédagogique évoluent et reconfigurent ainsi de nouveaux modèles : </a:t>
            </a:r>
            <a:r>
              <a:rPr lang="fr-FR" sz="2800" dirty="0"/>
              <a:t/>
            </a:r>
            <a:br>
              <a:rPr lang="fr-FR" sz="2800" dirty="0"/>
            </a:br>
            <a:endParaRPr lang="fr-FR" sz="2400" dirty="0"/>
          </a:p>
        </p:txBody>
      </p:sp>
      <p:sp>
        <p:nvSpPr>
          <p:cNvPr id="3" name="Espace réservé du contenu 2"/>
          <p:cNvSpPr>
            <a:spLocks noGrp="1"/>
          </p:cNvSpPr>
          <p:nvPr>
            <p:ph idx="1"/>
          </p:nvPr>
        </p:nvSpPr>
        <p:spPr>
          <a:xfrm>
            <a:off x="457200" y="1660525"/>
            <a:ext cx="8229600" cy="4525963"/>
          </a:xfrm>
        </p:spPr>
        <p:txBody>
          <a:bodyPr>
            <a:normAutofit fontScale="85000" lnSpcReduction="20000"/>
          </a:bodyPr>
          <a:lstStyle/>
          <a:p>
            <a:pPr>
              <a:lnSpc>
                <a:spcPct val="100000"/>
              </a:lnSpc>
            </a:pPr>
            <a:r>
              <a:rPr lang="fr-FR" b="1" i="1" dirty="0" smtClean="0"/>
              <a:t>Les finalités de l’éducation</a:t>
            </a:r>
            <a:r>
              <a:rPr lang="fr-FR" dirty="0" smtClean="0"/>
              <a:t>, jadis stabilisées dans des sociétés holistiques, sont devenues multiples : nous sommes en quête d’une unité qui ne nous imposerait pas de renoncer à nos individualités.</a:t>
            </a:r>
          </a:p>
          <a:p>
            <a:pPr>
              <a:lnSpc>
                <a:spcPct val="100000"/>
              </a:lnSpc>
            </a:pPr>
            <a:r>
              <a:rPr lang="fr-FR" b="1" i="1" dirty="0" smtClean="0"/>
              <a:t>Les étayages scientifiques </a:t>
            </a:r>
            <a:r>
              <a:rPr lang="fr-FR" dirty="0" smtClean="0"/>
              <a:t>se sont enrichis, mais, d’une part, les nouveaux ne se substituent pas aux anciens (le constructivisme n’abolit pas la psychanalyse et les neurosciences ne rendent pas le constructivisme obsolète).</a:t>
            </a:r>
          </a:p>
          <a:p>
            <a:pPr>
              <a:lnSpc>
                <a:spcPct val="100000"/>
              </a:lnSpc>
            </a:pPr>
            <a:r>
              <a:rPr lang="fr-FR" b="1" i="1" dirty="0" smtClean="0"/>
              <a:t>De nouveaux outils </a:t>
            </a:r>
            <a:r>
              <a:rPr lang="fr-FR" dirty="0" smtClean="0"/>
              <a:t>apparaissent (le numérique aujourd’hui) qui interrogent la cohérence des modèles qui les utilisent.</a:t>
            </a:r>
            <a:endParaRPr lang="fr-FR" dirty="0"/>
          </a:p>
        </p:txBody>
      </p:sp>
      <p:sp>
        <p:nvSpPr>
          <p:cNvPr id="4" name="Espace réservé du numéro de diapositive 3"/>
          <p:cNvSpPr>
            <a:spLocks noGrp="1"/>
          </p:cNvSpPr>
          <p:nvPr>
            <p:ph type="sldNum" sz="quarter" idx="12"/>
          </p:nvPr>
        </p:nvSpPr>
        <p:spPr/>
        <p:txBody>
          <a:bodyPr/>
          <a:lstStyle/>
          <a:p>
            <a:fld id="{DF28FB93-0A08-4E7D-8E63-9EFA29F1E093}" type="slidenum">
              <a:rPr lang="en-US" smtClean="0"/>
              <a:pPr/>
              <a:t>12</a:t>
            </a:fld>
            <a:endParaRPr lang="en-US" dirty="0"/>
          </a:p>
        </p:txBody>
      </p:sp>
    </p:spTree>
    <p:extLst>
      <p:ext uri="{BB962C8B-B14F-4D97-AF65-F5344CB8AC3E}">
        <p14:creationId xmlns:p14="http://schemas.microsoft.com/office/powerpoint/2010/main" val="3950915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F28FB93-0A08-4E7D-8E63-9EFA29F1E093}" type="slidenum">
              <a:rPr lang="en-US" smtClean="0"/>
              <a:pPr/>
              <a:t>13</a:t>
            </a:fld>
            <a:endParaRPr lang="en-US" dirty="0"/>
          </a:p>
        </p:txBody>
      </p:sp>
      <p:sp>
        <p:nvSpPr>
          <p:cNvPr id="5" name="Titre 1"/>
          <p:cNvSpPr>
            <a:spLocks noGrp="1"/>
          </p:cNvSpPr>
          <p:nvPr>
            <p:ph type="title"/>
          </p:nvPr>
        </p:nvSpPr>
        <p:spPr>
          <a:xfrm>
            <a:off x="457200" y="92075"/>
            <a:ext cx="8229600" cy="1143000"/>
          </a:xfrm>
        </p:spPr>
        <p:txBody>
          <a:bodyPr>
            <a:normAutofit fontScale="90000"/>
          </a:bodyPr>
          <a:lstStyle/>
          <a:p>
            <a:r>
              <a:rPr lang="fr-FR" dirty="0" smtClean="0">
                <a:solidFill>
                  <a:schemeClr val="accent1"/>
                </a:solidFill>
              </a:rPr>
              <a:t>II </a:t>
            </a:r>
            <a:r>
              <a:rPr lang="mr-IN" dirty="0" smtClean="0">
                <a:solidFill>
                  <a:schemeClr val="accent1"/>
                </a:solidFill>
              </a:rPr>
              <a:t>–</a:t>
            </a:r>
            <a:r>
              <a:rPr lang="fr-FR" dirty="0" smtClean="0">
                <a:solidFill>
                  <a:schemeClr val="accent1"/>
                </a:solidFill>
              </a:rPr>
              <a:t> Quel modèle pédagogique pour aujourd’hui ? </a:t>
            </a:r>
            <a:endParaRPr lang="fr-FR" dirty="0">
              <a:solidFill>
                <a:schemeClr val="accent1"/>
              </a:solidFill>
            </a:endParaRPr>
          </a:p>
        </p:txBody>
      </p:sp>
      <p:sp>
        <p:nvSpPr>
          <p:cNvPr id="6" name="Espace réservé du numéro de diapositive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F28FB93-0A08-4E7D-8E63-9EFA29F1E093}" type="slidenum">
              <a:rPr lang="en-US" smtClean="0"/>
              <a:pPr/>
              <a:t>13</a:t>
            </a:fld>
            <a:endParaRPr lang="en-US" dirty="0"/>
          </a:p>
        </p:txBody>
      </p:sp>
      <p:sp>
        <p:nvSpPr>
          <p:cNvPr id="7" name="Espace réservé du numéro de diapositive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F28FB93-0A08-4E7D-8E63-9EFA29F1E093}" type="slidenum">
              <a:rPr lang="en-US" smtClean="0"/>
              <a:pPr/>
              <a:t>13</a:t>
            </a:fld>
            <a:endParaRPr lang="en-US" dirty="0"/>
          </a:p>
        </p:txBody>
      </p:sp>
      <p:sp>
        <p:nvSpPr>
          <p:cNvPr id="8" name="Rectangle 1027"/>
          <p:cNvSpPr txBox="1">
            <a:spLocks noChangeArrowheads="1"/>
          </p:cNvSpPr>
          <p:nvPr/>
        </p:nvSpPr>
        <p:spPr>
          <a:xfrm>
            <a:off x="139699" y="1857837"/>
            <a:ext cx="3051175" cy="1904537"/>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5400000" scaled="1"/>
          </a:gradFill>
        </p:spPr>
        <p:txBody>
          <a:bodyPr vert="horz" lIns="91440" tIns="45720" rIns="91440" bIns="45720" rtlCol="0" anchor="ctr">
            <a:normAutofit fontScale="70000" lnSpcReduction="20000"/>
          </a:bodyPr>
          <a:lst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20000"/>
              </a:lnSpc>
              <a:spcBef>
                <a:spcPts val="0"/>
              </a:spcBef>
              <a:buFont typeface="Wingdings" charset="0"/>
              <a:buNone/>
              <a:defRPr/>
            </a:pPr>
            <a:r>
              <a:rPr lang="fr-FR" sz="2400" b="1" i="1" dirty="0" smtClean="0">
                <a:latin typeface="Helvetica" charset="0"/>
                <a:ea typeface="ＤＦＰ行書体" charset="0"/>
                <a:cs typeface="ＤＦＰ行書体" charset="0"/>
              </a:rPr>
              <a:t>   </a:t>
            </a:r>
            <a:r>
              <a:rPr lang="fr-FR" sz="2600" b="1" i="1" dirty="0" smtClean="0">
                <a:latin typeface="Helvetica" charset="0"/>
                <a:ea typeface="ＤＦＰ行書体" charset="0"/>
                <a:cs typeface="ＤＦＰ行書体" charset="0"/>
              </a:rPr>
              <a:t> </a:t>
            </a:r>
            <a:r>
              <a:rPr lang="fr-FR" sz="3400" b="1" i="1" dirty="0" smtClean="0">
                <a:latin typeface="Helvetica" charset="0"/>
                <a:ea typeface="ＤＦＰ行書体" charset="0"/>
                <a:cs typeface="ＤＦＰ行書体" charset="0"/>
              </a:rPr>
              <a:t>P</a:t>
            </a:r>
            <a:r>
              <a:rPr lang="fr-FR" altLang="ja-JP" sz="3400" b="1" i="1" dirty="0" smtClean="0">
                <a:latin typeface="Helvetica" charset="0"/>
                <a:ea typeface="ＤＦＰ行書体" charset="0"/>
                <a:cs typeface="ＤＦＰ行書体" charset="0"/>
              </a:rPr>
              <a:t>ôle axiologique :</a:t>
            </a:r>
            <a:r>
              <a:rPr lang="fr-FR" altLang="ja-JP" sz="3400" dirty="0" smtClean="0">
                <a:latin typeface="Helvetica" charset="0"/>
                <a:ea typeface="ＤＦＰ行書体" charset="0"/>
                <a:cs typeface="ＤＦＰ行書体" charset="0"/>
              </a:rPr>
              <a:t> </a:t>
            </a:r>
            <a:r>
              <a:rPr lang="fr-FR" altLang="ja-JP" sz="2900" dirty="0" smtClean="0">
                <a:latin typeface="Helvetica" charset="0"/>
                <a:ea typeface="ＤＦＰ行書体" charset="0"/>
                <a:cs typeface="ＤＦＰ行書体" charset="0"/>
              </a:rPr>
              <a:t>former des sujets libres capables de s’associer dans une démocratie en quête du bien commun.</a:t>
            </a:r>
            <a:endParaRPr lang="fr-FR" sz="2600" dirty="0">
              <a:latin typeface="Helvetica" charset="0"/>
              <a:ea typeface="ＤＦＰ行書体" charset="0"/>
              <a:cs typeface="ＤＦＰ行書体" charset="0"/>
            </a:endParaRPr>
          </a:p>
        </p:txBody>
      </p:sp>
      <p:sp>
        <p:nvSpPr>
          <p:cNvPr id="9" name="Rectangle 1028"/>
          <p:cNvSpPr>
            <a:spLocks noChangeArrowheads="1"/>
          </p:cNvSpPr>
          <p:nvPr/>
        </p:nvSpPr>
        <p:spPr bwMode="auto">
          <a:xfrm>
            <a:off x="762000" y="4829310"/>
            <a:ext cx="7445375" cy="1954539"/>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a:effectLst/>
        </p:spPr>
        <p:txBody>
          <a:bodyPr/>
          <a:lstStyle/>
          <a:p>
            <a:pPr algn="ctr" eaLnBrk="1" hangingPunct="1">
              <a:buSzPct val="100000"/>
              <a:buFont typeface="Wingdings" charset="0"/>
              <a:buNone/>
              <a:defRPr/>
            </a:pPr>
            <a:r>
              <a:rPr kumimoji="1" lang="fr-FR" sz="2400" b="1" i="1" dirty="0">
                <a:latin typeface="Helvetica" charset="0"/>
                <a:ea typeface="ＤＦＰ行書体" charset="0"/>
                <a:cs typeface="ＤＦＰ行書体" charset="0"/>
              </a:rPr>
              <a:t>P</a:t>
            </a:r>
            <a:r>
              <a:rPr kumimoji="1" lang="fr-FR" altLang="ja-JP" sz="2400" b="1" i="1" dirty="0">
                <a:latin typeface="Helvetica" charset="0"/>
                <a:ea typeface="ＤＦＰ行書体" charset="0"/>
                <a:cs typeface="ＤＦＰ行書体" charset="0"/>
              </a:rPr>
              <a:t>ôle praxéologique</a:t>
            </a:r>
            <a:r>
              <a:rPr kumimoji="1" lang="fr-FR" altLang="ja-JP" sz="2400" dirty="0">
                <a:latin typeface="Helvetica" charset="0"/>
                <a:ea typeface="ＤＦＰ行書体" charset="0"/>
                <a:cs typeface="ＤＦＰ行書体" charset="0"/>
              </a:rPr>
              <a:t> </a:t>
            </a:r>
            <a:r>
              <a:rPr kumimoji="1" lang="fr-FR" altLang="ja-JP" sz="2400" dirty="0" smtClean="0">
                <a:latin typeface="Helvetica" charset="0"/>
                <a:ea typeface="ＤＦＰ行書体" charset="0"/>
                <a:cs typeface="ＤＦＰ行書体" charset="0"/>
              </a:rPr>
              <a:t>:</a:t>
            </a:r>
          </a:p>
          <a:p>
            <a:pPr algn="ctr" eaLnBrk="1" hangingPunct="1">
              <a:buSzPct val="100000"/>
              <a:buFont typeface="Wingdings" charset="0"/>
              <a:buNone/>
              <a:defRPr/>
            </a:pPr>
            <a:r>
              <a:rPr kumimoji="1" lang="fr-FR" sz="2400" dirty="0" smtClean="0">
                <a:latin typeface="Helvetica" charset="0"/>
                <a:ea typeface="ＤＦＰ行書体" charset="0"/>
                <a:cs typeface="ＤＦＰ行書体" charset="0"/>
              </a:rPr>
              <a:t>- une pédagogie de la formation à la pensée</a:t>
            </a:r>
          </a:p>
          <a:p>
            <a:pPr algn="ctr" eaLnBrk="1" hangingPunct="1">
              <a:buSzPct val="100000"/>
              <a:buFontTx/>
              <a:buChar char="-"/>
              <a:defRPr/>
            </a:pPr>
            <a:r>
              <a:rPr kumimoji="1" lang="fr-FR" sz="2400" dirty="0" smtClean="0">
                <a:latin typeface="Helvetica" charset="0"/>
                <a:ea typeface="ＤＦＰ行書体" charset="0"/>
                <a:cs typeface="ＤＦＰ行書体" charset="0"/>
              </a:rPr>
              <a:t> une pédagogie de la découverte de l’altérité</a:t>
            </a:r>
          </a:p>
          <a:p>
            <a:pPr algn="ctr" eaLnBrk="1" hangingPunct="1">
              <a:buSzPct val="100000"/>
              <a:buFontTx/>
              <a:buChar char="-"/>
              <a:defRPr/>
            </a:pPr>
            <a:r>
              <a:rPr kumimoji="1" lang="fr-FR" sz="2400" dirty="0" smtClean="0">
                <a:latin typeface="Helvetica" charset="0"/>
                <a:ea typeface="ＤＦＰ行書体" charset="0"/>
                <a:cs typeface="ＤＦＰ行書体" charset="0"/>
              </a:rPr>
              <a:t> une pédagogie de la construction du collectif </a:t>
            </a:r>
          </a:p>
          <a:p>
            <a:pPr algn="ctr" eaLnBrk="1" hangingPunct="1">
              <a:buSzPct val="100000"/>
              <a:buFontTx/>
              <a:buChar char="-"/>
              <a:defRPr/>
            </a:pPr>
            <a:r>
              <a:rPr kumimoji="1" lang="fr-FR" sz="2400" dirty="0" smtClean="0">
                <a:latin typeface="Helvetica" charset="0"/>
                <a:ea typeface="ＤＦＰ行書体" charset="0"/>
                <a:cs typeface="ＤＦＰ行書体" charset="0"/>
              </a:rPr>
              <a:t> une pédagogie du sens</a:t>
            </a:r>
            <a:endParaRPr kumimoji="1" lang="fr-FR" sz="2400" dirty="0">
              <a:latin typeface="Helvetica" charset="0"/>
              <a:ea typeface="ＤＦＰ行書体" charset="0"/>
              <a:cs typeface="ＤＦＰ行書体" charset="0"/>
            </a:endParaRPr>
          </a:p>
        </p:txBody>
      </p:sp>
      <p:sp>
        <p:nvSpPr>
          <p:cNvPr id="10" name="Rectangle 1029"/>
          <p:cNvSpPr>
            <a:spLocks noChangeArrowheads="1"/>
          </p:cNvSpPr>
          <p:nvPr/>
        </p:nvSpPr>
        <p:spPr bwMode="auto">
          <a:xfrm>
            <a:off x="4068762" y="1857838"/>
            <a:ext cx="4968875" cy="1990399"/>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5400000" scaled="1"/>
          </a:gradFill>
          <a:ln w="9525">
            <a:noFill/>
            <a:miter lim="800000"/>
            <a:headEnd/>
            <a:tailEnd/>
          </a:ln>
          <a:effectLst/>
        </p:spPr>
        <p:txBody>
          <a:bodyPr/>
          <a:lstStyle/>
          <a:p>
            <a:pPr algn="ctr" eaLnBrk="1" hangingPunct="1">
              <a:buSzPct val="100000"/>
              <a:buFont typeface="Wingdings" charset="0"/>
              <a:buNone/>
              <a:defRPr/>
            </a:pPr>
            <a:r>
              <a:rPr kumimoji="1" lang="fr-FR" sz="2400" b="1" i="1" dirty="0">
                <a:latin typeface="Helvetica" charset="0"/>
                <a:ea typeface="ＤＦＰ行書体" charset="0"/>
                <a:cs typeface="ＤＦＰ行書体" charset="0"/>
              </a:rPr>
              <a:t>P</a:t>
            </a:r>
            <a:r>
              <a:rPr kumimoji="1" lang="fr-FR" altLang="ja-JP" sz="2400" b="1" i="1" dirty="0">
                <a:latin typeface="Helvetica" charset="0"/>
                <a:ea typeface="ＤＦＰ行書体" charset="0"/>
                <a:cs typeface="ＤＦＰ行書体" charset="0"/>
              </a:rPr>
              <a:t>ôle </a:t>
            </a:r>
            <a:r>
              <a:rPr kumimoji="1" lang="fr-FR" altLang="ja-JP" sz="2400" b="1" i="1" dirty="0" smtClean="0">
                <a:latin typeface="Helvetica" charset="0"/>
                <a:ea typeface="ＤＦＰ行書体" charset="0"/>
                <a:cs typeface="ＤＦＰ行書体" charset="0"/>
              </a:rPr>
              <a:t>scientifique</a:t>
            </a:r>
            <a:r>
              <a:rPr kumimoji="1" lang="fr-FR" altLang="ja-JP" sz="2400" dirty="0">
                <a:latin typeface="Helvetica" charset="0"/>
                <a:ea typeface="ＤＦＰ行書体" charset="0"/>
                <a:cs typeface="ＤＦＰ行書体" charset="0"/>
              </a:rPr>
              <a:t> </a:t>
            </a:r>
            <a:r>
              <a:rPr kumimoji="1" lang="fr-FR" altLang="ja-JP" sz="2400" dirty="0" smtClean="0">
                <a:latin typeface="Helvetica" charset="0"/>
                <a:ea typeface="ＤＦＰ行書体" charset="0"/>
                <a:cs typeface="ＤＦＰ行書体" charset="0"/>
              </a:rPr>
              <a:t>: s’appuyer sur les théories du développement, construire des expériences formatrices, stabiliser les apprentissages.   </a:t>
            </a:r>
            <a:endParaRPr kumimoji="1" lang="fr-FR" sz="2400" dirty="0">
              <a:latin typeface="Helvetica" charset="0"/>
              <a:ea typeface="ＤＦＰ行書体" charset="0"/>
              <a:cs typeface="ＤＦＰ行書体" charset="0"/>
            </a:endParaRPr>
          </a:p>
        </p:txBody>
      </p:sp>
      <p:sp>
        <p:nvSpPr>
          <p:cNvPr id="11" name="Text Box 1039"/>
          <p:cNvSpPr txBox="1">
            <a:spLocks noChangeArrowheads="1"/>
          </p:cNvSpPr>
          <p:nvPr/>
        </p:nvSpPr>
        <p:spPr bwMode="auto">
          <a:xfrm>
            <a:off x="2849605" y="3923234"/>
            <a:ext cx="2136776" cy="830997"/>
          </a:xfrm>
          <a:prstGeom prst="rect">
            <a:avLst/>
          </a:prstGeom>
          <a:ln/>
          <a:extLst/>
        </p:spPr>
        <p:style>
          <a:lnRef idx="2">
            <a:schemeClr val="accent1"/>
          </a:lnRef>
          <a:fillRef idx="1">
            <a:schemeClr val="lt1"/>
          </a:fillRef>
          <a:effectRef idx="0">
            <a:schemeClr val="accent1"/>
          </a:effectRef>
          <a:fontRef idx="minor">
            <a:schemeClr val="dk1"/>
          </a:fontRef>
        </p:style>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fr-FR" dirty="0">
                <a:solidFill>
                  <a:schemeClr val="bg1"/>
                </a:solidFill>
              </a:rPr>
              <a:t>Modèle pédagogique</a:t>
            </a:r>
            <a:endParaRPr lang="fr-FR" sz="3600" dirty="0">
              <a:solidFill>
                <a:schemeClr val="bg1"/>
              </a:solidFill>
            </a:endParaRPr>
          </a:p>
        </p:txBody>
      </p:sp>
      <p:cxnSp>
        <p:nvCxnSpPr>
          <p:cNvPr id="12" name="Connecteur droit avec flèche 11"/>
          <p:cNvCxnSpPr/>
          <p:nvPr/>
        </p:nvCxnSpPr>
        <p:spPr>
          <a:xfrm>
            <a:off x="1508125" y="3762375"/>
            <a:ext cx="796174" cy="1066935"/>
          </a:xfrm>
          <a:prstGeom prst="straightConnector1">
            <a:avLst/>
          </a:prstGeom>
          <a:ln w="76200" cmpd="sng">
            <a:headEnd type="arrow"/>
            <a:tailEnd type="arrow"/>
          </a:ln>
        </p:spPr>
        <p:style>
          <a:lnRef idx="2">
            <a:schemeClr val="accent1"/>
          </a:lnRef>
          <a:fillRef idx="0">
            <a:schemeClr val="accent1"/>
          </a:fillRef>
          <a:effectRef idx="1">
            <a:schemeClr val="accent1"/>
          </a:effectRef>
          <a:fontRef idx="minor">
            <a:schemeClr val="tx1"/>
          </a:fontRef>
        </p:style>
      </p:cxnSp>
      <p:cxnSp>
        <p:nvCxnSpPr>
          <p:cNvPr id="13" name="Connecteur droit avec flèche 12"/>
          <p:cNvCxnSpPr/>
          <p:nvPr/>
        </p:nvCxnSpPr>
        <p:spPr>
          <a:xfrm>
            <a:off x="3190874" y="2222500"/>
            <a:ext cx="877888" cy="47625"/>
          </a:xfrm>
          <a:prstGeom prst="straightConnector1">
            <a:avLst/>
          </a:prstGeom>
          <a:ln w="76200" cmpd="sng">
            <a:headEnd type="arrow"/>
            <a:tailEnd type="arrow"/>
          </a:ln>
        </p:spPr>
        <p:style>
          <a:lnRef idx="2">
            <a:schemeClr val="accent1"/>
          </a:lnRef>
          <a:fillRef idx="0">
            <a:schemeClr val="accent1"/>
          </a:fillRef>
          <a:effectRef idx="1">
            <a:schemeClr val="accent1"/>
          </a:effectRef>
          <a:fontRef idx="minor">
            <a:schemeClr val="tx1"/>
          </a:fontRef>
        </p:style>
      </p:cxnSp>
      <p:cxnSp>
        <p:nvCxnSpPr>
          <p:cNvPr id="14" name="Connecteur droit avec flèche 13"/>
          <p:cNvCxnSpPr/>
          <p:nvPr/>
        </p:nvCxnSpPr>
        <p:spPr>
          <a:xfrm flipH="1">
            <a:off x="6350132" y="3848237"/>
            <a:ext cx="1642670" cy="981073"/>
          </a:xfrm>
          <a:prstGeom prst="straightConnector1">
            <a:avLst/>
          </a:prstGeom>
          <a:ln w="76200" cmpd="sng">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1362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bldLvl="4"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F28FB93-0A08-4E7D-8E63-9EFA29F1E093}" type="slidenum">
              <a:rPr lang="en-US" smtClean="0"/>
              <a:pPr/>
              <a:t>14</a:t>
            </a:fld>
            <a:endParaRPr lang="en-US" dirty="0"/>
          </a:p>
        </p:txBody>
      </p:sp>
      <p:sp>
        <p:nvSpPr>
          <p:cNvPr id="5" name="Espace réservé du contenu 2"/>
          <p:cNvSpPr>
            <a:spLocks noGrp="1"/>
          </p:cNvSpPr>
          <p:nvPr>
            <p:ph idx="1"/>
          </p:nvPr>
        </p:nvSpPr>
        <p:spPr>
          <a:xfrm>
            <a:off x="457200" y="1680752"/>
            <a:ext cx="8229600" cy="4445411"/>
          </a:xfrm>
        </p:spPr>
        <p:txBody>
          <a:bodyPr>
            <a:normAutofit fontScale="92500" lnSpcReduction="20000"/>
          </a:bodyPr>
          <a:lstStyle/>
          <a:p>
            <a:pPr>
              <a:buSzPct val="100000"/>
              <a:buFontTx/>
              <a:buChar char="-"/>
              <a:defRPr/>
            </a:pPr>
            <a:r>
              <a:rPr kumimoji="1" lang="fr-FR" dirty="0" smtClean="0">
                <a:latin typeface="Helvetica" charset="0"/>
                <a:ea typeface="ＤＦＰ行書体" charset="0"/>
                <a:cs typeface="ＤＦＰ行書体" charset="0"/>
              </a:rPr>
              <a:t>une </a:t>
            </a:r>
            <a:r>
              <a:rPr kumimoji="1" lang="fr-FR" dirty="0">
                <a:latin typeface="Helvetica" charset="0"/>
                <a:ea typeface="ＤＦＰ行書体" charset="0"/>
                <a:cs typeface="ＤＦＰ行書体" charset="0"/>
              </a:rPr>
              <a:t>pédagogie de la formation à la </a:t>
            </a:r>
            <a:r>
              <a:rPr kumimoji="1" lang="fr-FR" dirty="0" smtClean="0">
                <a:latin typeface="Helvetica" charset="0"/>
                <a:ea typeface="ＤＦＰ行書体" charset="0"/>
                <a:cs typeface="ＤＦＰ行書体" charset="0"/>
              </a:rPr>
              <a:t>pensée :</a:t>
            </a:r>
          </a:p>
          <a:p>
            <a:pPr lvl="1">
              <a:buSzPct val="100000"/>
              <a:buFont typeface="Wingdings" charset="2"/>
              <a:buChar char="ü"/>
              <a:defRPr/>
            </a:pPr>
            <a:r>
              <a:rPr kumimoji="1" lang="fr-FR" dirty="0" smtClean="0">
                <a:latin typeface="Helvetica" charset="0"/>
                <a:ea typeface="ＤＦＰ行書体" charset="0"/>
                <a:cs typeface="ＤＦＰ行書体" charset="0"/>
              </a:rPr>
              <a:t> l’apprentissage du sursis, </a:t>
            </a:r>
          </a:p>
          <a:p>
            <a:pPr lvl="1">
              <a:buSzPct val="100000"/>
              <a:buFont typeface="Wingdings" charset="2"/>
              <a:buChar char="ü"/>
              <a:defRPr/>
            </a:pPr>
            <a:r>
              <a:rPr kumimoji="1" lang="fr-FR" dirty="0">
                <a:latin typeface="Helvetica" charset="0"/>
                <a:ea typeface="ＤＦＰ行書体" charset="0"/>
                <a:cs typeface="ＤＦＰ行書体" charset="0"/>
              </a:rPr>
              <a:t> </a:t>
            </a:r>
            <a:r>
              <a:rPr kumimoji="1" lang="fr-FR" dirty="0" smtClean="0">
                <a:latin typeface="Helvetica" charset="0"/>
                <a:ea typeface="ＤＦＰ行書体" charset="0"/>
                <a:cs typeface="ＤＦＰ行書体" charset="0"/>
              </a:rPr>
              <a:t>la mise en place de dispositifs attentionnels,</a:t>
            </a:r>
          </a:p>
          <a:p>
            <a:pPr lvl="1">
              <a:buSzPct val="100000"/>
              <a:buFont typeface="Wingdings" charset="2"/>
              <a:buChar char="ü"/>
              <a:defRPr/>
            </a:pPr>
            <a:r>
              <a:rPr kumimoji="1" lang="fr-FR" dirty="0">
                <a:latin typeface="Helvetica" charset="0"/>
                <a:ea typeface="ＤＦＰ行書体" charset="0"/>
                <a:cs typeface="ＤＦＰ行書体" charset="0"/>
              </a:rPr>
              <a:t> </a:t>
            </a:r>
            <a:r>
              <a:rPr kumimoji="1" lang="fr-FR" dirty="0" smtClean="0">
                <a:latin typeface="Helvetica" charset="0"/>
                <a:ea typeface="ＤＦＰ行書体" charset="0"/>
                <a:cs typeface="ＤＦＰ行書体" charset="0"/>
              </a:rPr>
              <a:t>la formation à l’</a:t>
            </a:r>
            <a:r>
              <a:rPr kumimoji="1" lang="fr-FR" dirty="0">
                <a:latin typeface="Helvetica" charset="0"/>
                <a:ea typeface="ＤＦＰ行書体" charset="0"/>
                <a:cs typeface="ＤＦＰ行書体" charset="0"/>
              </a:rPr>
              <a:t>e</a:t>
            </a:r>
            <a:r>
              <a:rPr kumimoji="1" lang="fr-FR" dirty="0" smtClean="0">
                <a:latin typeface="Helvetica" charset="0"/>
                <a:ea typeface="ＤＦＰ行書体" charset="0"/>
                <a:cs typeface="ＤＦＰ行書体" charset="0"/>
              </a:rPr>
              <a:t>xpérimentation, </a:t>
            </a:r>
          </a:p>
          <a:p>
            <a:pPr lvl="1">
              <a:buSzPct val="100000"/>
              <a:buFont typeface="Wingdings" charset="2"/>
              <a:buChar char="ü"/>
              <a:defRPr/>
            </a:pPr>
            <a:r>
              <a:rPr kumimoji="1" lang="fr-FR" dirty="0">
                <a:latin typeface="Helvetica" charset="0"/>
                <a:ea typeface="ＤＦＰ行書体" charset="0"/>
                <a:cs typeface="ＤＦＰ行書体" charset="0"/>
              </a:rPr>
              <a:t> </a:t>
            </a:r>
            <a:r>
              <a:rPr kumimoji="1" lang="fr-FR" dirty="0" smtClean="0">
                <a:latin typeface="Helvetica" charset="0"/>
                <a:ea typeface="ＤＦＰ行書体" charset="0"/>
                <a:cs typeface="ＤＦＰ行書体" charset="0"/>
              </a:rPr>
              <a:t>le croisement des expériences,</a:t>
            </a:r>
          </a:p>
          <a:p>
            <a:pPr lvl="1">
              <a:buSzPct val="100000"/>
              <a:buFont typeface="Wingdings" charset="2"/>
              <a:buChar char="ü"/>
              <a:defRPr/>
            </a:pPr>
            <a:r>
              <a:rPr kumimoji="1" lang="fr-FR" dirty="0">
                <a:latin typeface="Helvetica" charset="0"/>
                <a:ea typeface="ＤＦＰ行書体" charset="0"/>
                <a:cs typeface="ＤＦＰ行書体" charset="0"/>
              </a:rPr>
              <a:t> </a:t>
            </a:r>
            <a:r>
              <a:rPr kumimoji="1" lang="fr-FR" dirty="0" smtClean="0">
                <a:latin typeface="Helvetica" charset="0"/>
                <a:ea typeface="ＤＦＰ行書体" charset="0"/>
                <a:cs typeface="ＤＦＰ行書体" charset="0"/>
              </a:rPr>
              <a:t>la recherche documentaire, </a:t>
            </a:r>
          </a:p>
          <a:p>
            <a:pPr lvl="1">
              <a:buSzPct val="100000"/>
              <a:buFont typeface="Wingdings" charset="2"/>
              <a:buChar char="ü"/>
              <a:defRPr/>
            </a:pPr>
            <a:r>
              <a:rPr kumimoji="1" lang="fr-FR" dirty="0" smtClean="0">
                <a:latin typeface="Helvetica" charset="0"/>
                <a:ea typeface="ＤＦＰ行書体" charset="0"/>
                <a:cs typeface="ＤＦＰ行書体" charset="0"/>
              </a:rPr>
              <a:t> l’enrichissement par la culture. </a:t>
            </a:r>
            <a:endParaRPr kumimoji="1" lang="fr-FR" dirty="0">
              <a:latin typeface="Helvetica" charset="0"/>
              <a:ea typeface="ＤＦＰ行書体" charset="0"/>
              <a:cs typeface="ＤＦＰ行書体" charset="0"/>
            </a:endParaRPr>
          </a:p>
        </p:txBody>
      </p:sp>
      <p:sp>
        <p:nvSpPr>
          <p:cNvPr id="6" name="Espace réservé du numéro de diapositive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F28FB93-0A08-4E7D-8E63-9EFA29F1E093}" type="slidenum">
              <a:rPr lang="en-US" smtClean="0"/>
              <a:pPr/>
              <a:t>14</a:t>
            </a:fld>
            <a:endParaRPr lang="en-US" dirty="0"/>
          </a:p>
        </p:txBody>
      </p:sp>
      <p:sp>
        <p:nvSpPr>
          <p:cNvPr id="7" name="ZoneTexte 6"/>
          <p:cNvSpPr txBox="1"/>
          <p:nvPr/>
        </p:nvSpPr>
        <p:spPr>
          <a:xfrm>
            <a:off x="457200" y="517154"/>
            <a:ext cx="8083157" cy="1046440"/>
          </a:xfrm>
          <a:prstGeom prst="rect">
            <a:avLst/>
          </a:prstGeom>
          <a:noFill/>
        </p:spPr>
        <p:txBody>
          <a:bodyPr wrap="square" rtlCol="0">
            <a:spAutoFit/>
          </a:bodyPr>
          <a:lstStyle/>
          <a:p>
            <a:pPr algn="ctr"/>
            <a:r>
              <a:rPr kumimoji="1" lang="fr-FR" sz="4400" b="1" i="1" dirty="0">
                <a:solidFill>
                  <a:srgbClr val="F1D792"/>
                </a:solidFill>
                <a:latin typeface="Helvetica" charset="0"/>
                <a:ea typeface="ＤＦＰ行書体" charset="0"/>
                <a:cs typeface="ＤＦＰ行書体" charset="0"/>
              </a:rPr>
              <a:t>P</a:t>
            </a:r>
            <a:r>
              <a:rPr kumimoji="1" lang="fr-FR" altLang="ja-JP" sz="4400" b="1" i="1" dirty="0">
                <a:solidFill>
                  <a:srgbClr val="F1D792"/>
                </a:solidFill>
                <a:latin typeface="Helvetica" charset="0"/>
                <a:ea typeface="ＤＦＰ行書体" charset="0"/>
                <a:cs typeface="ＤＦＰ行書体" charset="0"/>
              </a:rPr>
              <a:t>ôle praxéologique</a:t>
            </a:r>
            <a:r>
              <a:rPr kumimoji="1" lang="fr-FR" altLang="ja-JP" sz="4400" dirty="0">
                <a:solidFill>
                  <a:srgbClr val="F1D792"/>
                </a:solidFill>
                <a:latin typeface="Helvetica" charset="0"/>
                <a:ea typeface="ＤＦＰ行書体" charset="0"/>
                <a:cs typeface="ＤＦＰ行書体" charset="0"/>
              </a:rPr>
              <a:t> </a:t>
            </a:r>
          </a:p>
          <a:p>
            <a:endParaRPr lang="fr-FR" dirty="0"/>
          </a:p>
        </p:txBody>
      </p:sp>
    </p:spTree>
    <p:extLst>
      <p:ext uri="{BB962C8B-B14F-4D97-AF65-F5344CB8AC3E}">
        <p14:creationId xmlns:p14="http://schemas.microsoft.com/office/powerpoint/2010/main" val="394608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4"/>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F28FB93-0A08-4E7D-8E63-9EFA29F1E093}" type="slidenum">
              <a:rPr lang="en-US" smtClean="0"/>
              <a:pPr/>
              <a:t>15</a:t>
            </a:fld>
            <a:endParaRPr lang="en-US" dirty="0"/>
          </a:p>
        </p:txBody>
      </p:sp>
      <p:sp>
        <p:nvSpPr>
          <p:cNvPr id="5" name="Titre 1"/>
          <p:cNvSpPr>
            <a:spLocks noGrp="1"/>
          </p:cNvSpPr>
          <p:nvPr>
            <p:ph type="title"/>
          </p:nvPr>
        </p:nvSpPr>
        <p:spPr>
          <a:xfrm>
            <a:off x="609600" y="609600"/>
            <a:ext cx="8229600" cy="1143000"/>
          </a:xfrm>
        </p:spPr>
        <p:txBody>
          <a:bodyPr>
            <a:noAutofit/>
          </a:bodyPr>
          <a:lstStyle/>
          <a:p>
            <a:r>
              <a:rPr kumimoji="1" lang="fr-FR" sz="4400" b="1" i="1" dirty="0">
                <a:solidFill>
                  <a:srgbClr val="F1D792"/>
                </a:solidFill>
                <a:latin typeface="Helvetica" charset="0"/>
                <a:ea typeface="ＤＦＰ行書体" charset="0"/>
                <a:cs typeface="ＤＦＰ行書体" charset="0"/>
              </a:rPr>
              <a:t>P</a:t>
            </a:r>
            <a:r>
              <a:rPr kumimoji="1" lang="fr-FR" altLang="ja-JP" sz="4400" b="1" i="1" dirty="0">
                <a:solidFill>
                  <a:srgbClr val="F1D792"/>
                </a:solidFill>
                <a:latin typeface="Helvetica" charset="0"/>
                <a:ea typeface="ＤＦＰ行書体" charset="0"/>
                <a:cs typeface="ＤＦＰ行書体" charset="0"/>
              </a:rPr>
              <a:t>ôle praxéologique</a:t>
            </a:r>
            <a:r>
              <a:rPr kumimoji="1" lang="fr-FR" altLang="ja-JP" sz="4400" dirty="0">
                <a:solidFill>
                  <a:srgbClr val="F1D792"/>
                </a:solidFill>
                <a:latin typeface="Helvetica" charset="0"/>
                <a:ea typeface="ＤＦＰ行書体" charset="0"/>
                <a:cs typeface="ＤＦＰ行書体" charset="0"/>
              </a:rPr>
              <a:t> :</a:t>
            </a:r>
            <a:br>
              <a:rPr kumimoji="1" lang="fr-FR" altLang="ja-JP" sz="4400" dirty="0">
                <a:solidFill>
                  <a:srgbClr val="F1D792"/>
                </a:solidFill>
                <a:latin typeface="Helvetica" charset="0"/>
                <a:ea typeface="ＤＦＰ行書体" charset="0"/>
                <a:cs typeface="ＤＦＰ行書体" charset="0"/>
              </a:rPr>
            </a:br>
            <a:endParaRPr lang="fr-FR" sz="4400" dirty="0"/>
          </a:p>
        </p:txBody>
      </p:sp>
      <p:sp>
        <p:nvSpPr>
          <p:cNvPr id="6" name="Espace réservé du contenu 2"/>
          <p:cNvSpPr>
            <a:spLocks noGrp="1"/>
          </p:cNvSpPr>
          <p:nvPr>
            <p:ph idx="1"/>
          </p:nvPr>
        </p:nvSpPr>
        <p:spPr>
          <a:xfrm>
            <a:off x="609600" y="1528944"/>
            <a:ext cx="8229600" cy="4979806"/>
          </a:xfrm>
        </p:spPr>
        <p:txBody>
          <a:bodyPr>
            <a:normAutofit fontScale="77500" lnSpcReduction="20000"/>
          </a:bodyPr>
          <a:lstStyle/>
          <a:p>
            <a:pPr>
              <a:buSzPct val="100000"/>
              <a:buFontTx/>
              <a:buChar char="-"/>
              <a:defRPr/>
            </a:pPr>
            <a:r>
              <a:rPr kumimoji="1" lang="fr-FR" dirty="0">
                <a:latin typeface="Helvetica" charset="0"/>
                <a:ea typeface="ＤＦＰ行書体" charset="0"/>
                <a:cs typeface="ＤＦＰ行書体" charset="0"/>
              </a:rPr>
              <a:t>une pédagogie de la découverte de </a:t>
            </a:r>
            <a:r>
              <a:rPr kumimoji="1" lang="fr-FR" dirty="0" smtClean="0">
                <a:latin typeface="Helvetica" charset="0"/>
                <a:ea typeface="ＤＦＰ行書体" charset="0"/>
                <a:cs typeface="ＤＦＰ行書体" charset="0"/>
              </a:rPr>
              <a:t>l’altérité</a:t>
            </a:r>
          </a:p>
          <a:p>
            <a:pPr lvl="1">
              <a:buSzPct val="100000"/>
              <a:buFont typeface="Wingdings" charset="2"/>
              <a:buChar char="ü"/>
              <a:defRPr/>
            </a:pPr>
            <a:r>
              <a:rPr kumimoji="1" lang="fr-FR" dirty="0">
                <a:latin typeface="Helvetica" charset="0"/>
                <a:ea typeface="ＤＦＰ行書体" charset="0"/>
                <a:cs typeface="ＤＦＰ行書体" charset="0"/>
              </a:rPr>
              <a:t> </a:t>
            </a:r>
            <a:r>
              <a:rPr kumimoji="1" lang="fr-FR" dirty="0" smtClean="0">
                <a:latin typeface="Helvetica" charset="0"/>
                <a:ea typeface="ＤＦＰ行書体" charset="0"/>
                <a:cs typeface="ＤＦＰ行書体" charset="0"/>
              </a:rPr>
              <a:t>l’altérité de l’intentionnalité de l’autre,</a:t>
            </a:r>
          </a:p>
          <a:p>
            <a:pPr lvl="1">
              <a:buSzPct val="100000"/>
              <a:buFont typeface="Wingdings" charset="2"/>
              <a:buChar char="ü"/>
              <a:defRPr/>
            </a:pPr>
            <a:r>
              <a:rPr kumimoji="1" lang="fr-FR" dirty="0">
                <a:latin typeface="Helvetica" charset="0"/>
                <a:ea typeface="ＤＦＰ行書体" charset="0"/>
                <a:cs typeface="ＤＦＰ行書体" charset="0"/>
              </a:rPr>
              <a:t> </a:t>
            </a:r>
            <a:r>
              <a:rPr kumimoji="1" lang="fr-FR" dirty="0" smtClean="0">
                <a:latin typeface="Helvetica" charset="0"/>
                <a:ea typeface="ＤＦＰ行書体" charset="0"/>
                <a:cs typeface="ＤＦＰ行書体" charset="0"/>
              </a:rPr>
              <a:t>l’altérité de la résistance de l’objet,</a:t>
            </a:r>
          </a:p>
          <a:p>
            <a:pPr lvl="1">
              <a:buSzPct val="100000"/>
              <a:buFont typeface="Wingdings" charset="2"/>
              <a:buChar char="ü"/>
              <a:defRPr/>
            </a:pPr>
            <a:r>
              <a:rPr kumimoji="1" lang="fr-FR" dirty="0" smtClean="0">
                <a:latin typeface="Helvetica" charset="0"/>
                <a:ea typeface="ＤＦＰ行書体" charset="0"/>
                <a:cs typeface="ＤＦＰ行書体" charset="0"/>
              </a:rPr>
              <a:t> l’altérité des normes nécessaires à la construction du collectif (normativité / normalisation)</a:t>
            </a:r>
            <a:endParaRPr kumimoji="1" lang="fr-FR" dirty="0">
              <a:latin typeface="Helvetica" charset="0"/>
              <a:ea typeface="ＤＦＰ行書体" charset="0"/>
              <a:cs typeface="ＤＦＰ行書体" charset="0"/>
            </a:endParaRPr>
          </a:p>
          <a:p>
            <a:pPr>
              <a:buSzPct val="100000"/>
              <a:buFontTx/>
              <a:buChar char="-"/>
              <a:defRPr/>
            </a:pPr>
            <a:r>
              <a:rPr kumimoji="1" lang="fr-FR" dirty="0">
                <a:latin typeface="Helvetica" charset="0"/>
                <a:ea typeface="ＤＦＰ行書体" charset="0"/>
                <a:cs typeface="ＤＦＰ行書体" charset="0"/>
              </a:rPr>
              <a:t> une pédagogie de la construction du collectif </a:t>
            </a:r>
            <a:endParaRPr kumimoji="1" lang="fr-FR" dirty="0" smtClean="0">
              <a:latin typeface="Helvetica" charset="0"/>
              <a:ea typeface="ＤＦＰ行書体" charset="0"/>
              <a:cs typeface="ＤＦＰ行書体" charset="0"/>
            </a:endParaRPr>
          </a:p>
          <a:p>
            <a:pPr lvl="1">
              <a:buSzPct val="100000"/>
              <a:buFont typeface="Wingdings" charset="2"/>
              <a:buChar char="ü"/>
              <a:defRPr/>
            </a:pPr>
            <a:r>
              <a:rPr kumimoji="1" lang="fr-FR" dirty="0">
                <a:latin typeface="Helvetica" charset="0"/>
                <a:ea typeface="ＤＦＰ行書体" charset="0"/>
                <a:cs typeface="ＤＦＰ行書体" charset="0"/>
              </a:rPr>
              <a:t> </a:t>
            </a:r>
            <a:r>
              <a:rPr kumimoji="1" lang="fr-FR" dirty="0" smtClean="0">
                <a:latin typeface="Helvetica" charset="0"/>
                <a:ea typeface="ＤＦＰ行書体" charset="0"/>
                <a:cs typeface="ＤＦＰ行書体" charset="0"/>
              </a:rPr>
              <a:t>l’entraide,</a:t>
            </a:r>
          </a:p>
          <a:p>
            <a:pPr lvl="1">
              <a:buSzPct val="100000"/>
              <a:buFont typeface="Wingdings" charset="2"/>
              <a:buChar char="ü"/>
              <a:defRPr/>
            </a:pPr>
            <a:r>
              <a:rPr kumimoji="1" lang="fr-FR" dirty="0">
                <a:latin typeface="Helvetica" charset="0"/>
                <a:ea typeface="ＤＦＰ行書体" charset="0"/>
                <a:cs typeface="ＤＦＰ行書体" charset="0"/>
              </a:rPr>
              <a:t> </a:t>
            </a:r>
            <a:r>
              <a:rPr kumimoji="1" lang="fr-FR" dirty="0" smtClean="0">
                <a:latin typeface="Helvetica" charset="0"/>
                <a:ea typeface="ＤＦＰ行書体" charset="0"/>
                <a:cs typeface="ＤＦＰ行書体" charset="0"/>
              </a:rPr>
              <a:t>le groupe d’apprentissage,</a:t>
            </a:r>
          </a:p>
          <a:p>
            <a:pPr lvl="1">
              <a:buSzPct val="100000"/>
              <a:buFont typeface="Wingdings" charset="2"/>
              <a:buChar char="ü"/>
              <a:defRPr/>
            </a:pPr>
            <a:r>
              <a:rPr kumimoji="1" lang="fr-FR" dirty="0" smtClean="0">
                <a:latin typeface="Helvetica" charset="0"/>
                <a:ea typeface="ＤＦＰ行書体" charset="0"/>
                <a:cs typeface="ＤＦＰ行書体" charset="0"/>
              </a:rPr>
              <a:t> la coopération.</a:t>
            </a:r>
            <a:endParaRPr kumimoji="1" lang="fr-FR" dirty="0">
              <a:latin typeface="Helvetica" charset="0"/>
              <a:ea typeface="ＤＦＰ行書体" charset="0"/>
              <a:cs typeface="ＤＦＰ行書体" charset="0"/>
            </a:endParaRPr>
          </a:p>
        </p:txBody>
      </p:sp>
      <p:sp>
        <p:nvSpPr>
          <p:cNvPr id="7" name="Espace réservé du numéro de diapositive 3"/>
          <p:cNvSpPr txBox="1">
            <a:spLocks/>
          </p:cNvSpPr>
          <p:nvPr/>
        </p:nvSpPr>
        <p:spPr>
          <a:xfrm>
            <a:off x="6705600" y="65087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F28FB93-0A08-4E7D-8E63-9EFA29F1E093}" type="slidenum">
              <a:rPr lang="en-US" smtClean="0"/>
              <a:pPr/>
              <a:t>15</a:t>
            </a:fld>
            <a:endParaRPr lang="en-US" dirty="0"/>
          </a:p>
        </p:txBody>
      </p:sp>
    </p:spTree>
    <p:extLst>
      <p:ext uri="{BB962C8B-B14F-4D97-AF65-F5344CB8AC3E}">
        <p14:creationId xmlns:p14="http://schemas.microsoft.com/office/powerpoint/2010/main" val="3775775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3"/>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F28FB93-0A08-4E7D-8E63-9EFA29F1E093}" type="slidenum">
              <a:rPr lang="en-US" smtClean="0"/>
              <a:pPr/>
              <a:t>16</a:t>
            </a:fld>
            <a:endParaRPr lang="en-US" dirty="0"/>
          </a:p>
        </p:txBody>
      </p:sp>
      <p:sp>
        <p:nvSpPr>
          <p:cNvPr id="5" name="Titre 1"/>
          <p:cNvSpPr>
            <a:spLocks noGrp="1"/>
          </p:cNvSpPr>
          <p:nvPr>
            <p:ph type="title"/>
          </p:nvPr>
        </p:nvSpPr>
        <p:spPr>
          <a:xfrm>
            <a:off x="609600" y="609600"/>
            <a:ext cx="8229600" cy="1143000"/>
          </a:xfrm>
        </p:spPr>
        <p:txBody>
          <a:bodyPr>
            <a:noAutofit/>
          </a:bodyPr>
          <a:lstStyle/>
          <a:p>
            <a:r>
              <a:rPr kumimoji="1" lang="fr-FR" sz="4400" b="1" i="1" dirty="0">
                <a:solidFill>
                  <a:srgbClr val="F1D792"/>
                </a:solidFill>
                <a:latin typeface="Helvetica" charset="0"/>
                <a:ea typeface="ＤＦＰ行書体" charset="0"/>
                <a:cs typeface="ＤＦＰ行書体" charset="0"/>
              </a:rPr>
              <a:t>P</a:t>
            </a:r>
            <a:r>
              <a:rPr kumimoji="1" lang="fr-FR" altLang="ja-JP" sz="4400" b="1" i="1" dirty="0">
                <a:solidFill>
                  <a:srgbClr val="F1D792"/>
                </a:solidFill>
                <a:latin typeface="Helvetica" charset="0"/>
                <a:ea typeface="ＤＦＰ行書体" charset="0"/>
                <a:cs typeface="ＤＦＰ行書体" charset="0"/>
              </a:rPr>
              <a:t>ôle praxéologique</a:t>
            </a:r>
            <a:r>
              <a:rPr kumimoji="1" lang="fr-FR" altLang="ja-JP" sz="4400" dirty="0">
                <a:solidFill>
                  <a:srgbClr val="F1D792"/>
                </a:solidFill>
                <a:latin typeface="Helvetica" charset="0"/>
                <a:ea typeface="ＤＦＰ行書体" charset="0"/>
                <a:cs typeface="ＤＦＰ行書体" charset="0"/>
              </a:rPr>
              <a:t> :</a:t>
            </a:r>
            <a:br>
              <a:rPr kumimoji="1" lang="fr-FR" altLang="ja-JP" sz="4400" dirty="0">
                <a:solidFill>
                  <a:srgbClr val="F1D792"/>
                </a:solidFill>
                <a:latin typeface="Helvetica" charset="0"/>
                <a:ea typeface="ＤＦＰ行書体" charset="0"/>
                <a:cs typeface="ＤＦＰ行書体" charset="0"/>
              </a:rPr>
            </a:br>
            <a:endParaRPr lang="fr-FR" sz="4400" dirty="0"/>
          </a:p>
        </p:txBody>
      </p:sp>
      <p:sp>
        <p:nvSpPr>
          <p:cNvPr id="6" name="Espace réservé du contenu 2"/>
          <p:cNvSpPr>
            <a:spLocks noGrp="1"/>
          </p:cNvSpPr>
          <p:nvPr>
            <p:ph idx="1"/>
          </p:nvPr>
        </p:nvSpPr>
        <p:spPr>
          <a:xfrm>
            <a:off x="609600" y="1528944"/>
            <a:ext cx="8229600" cy="4979806"/>
          </a:xfrm>
        </p:spPr>
        <p:txBody>
          <a:bodyPr>
            <a:normAutofit fontScale="77500" lnSpcReduction="20000"/>
          </a:bodyPr>
          <a:lstStyle/>
          <a:p>
            <a:pPr>
              <a:buSzPct val="100000"/>
              <a:buFontTx/>
              <a:buChar char="-"/>
              <a:defRPr/>
            </a:pPr>
            <a:r>
              <a:rPr kumimoji="1" lang="fr-FR" dirty="0">
                <a:latin typeface="Helvetica" charset="0"/>
                <a:ea typeface="ＤＦＰ行書体" charset="0"/>
                <a:cs typeface="ＤＦＰ行書体" charset="0"/>
              </a:rPr>
              <a:t>une pédagogie de la découverte de </a:t>
            </a:r>
            <a:r>
              <a:rPr kumimoji="1" lang="fr-FR" dirty="0" smtClean="0">
                <a:latin typeface="Helvetica" charset="0"/>
                <a:ea typeface="ＤＦＰ行書体" charset="0"/>
                <a:cs typeface="ＤＦＰ行書体" charset="0"/>
              </a:rPr>
              <a:t>l’altérité</a:t>
            </a:r>
          </a:p>
          <a:p>
            <a:pPr lvl="1">
              <a:buSzPct val="100000"/>
              <a:buFont typeface="Wingdings" charset="2"/>
              <a:buChar char="ü"/>
              <a:defRPr/>
            </a:pPr>
            <a:r>
              <a:rPr kumimoji="1" lang="fr-FR" dirty="0">
                <a:latin typeface="Helvetica" charset="0"/>
                <a:ea typeface="ＤＦＰ行書体" charset="0"/>
                <a:cs typeface="ＤＦＰ行書体" charset="0"/>
              </a:rPr>
              <a:t> </a:t>
            </a:r>
            <a:r>
              <a:rPr kumimoji="1" lang="fr-FR" dirty="0" smtClean="0">
                <a:latin typeface="Helvetica" charset="0"/>
                <a:ea typeface="ＤＦＰ行書体" charset="0"/>
                <a:cs typeface="ＤＦＰ行書体" charset="0"/>
              </a:rPr>
              <a:t>l’altérité de l’intentionnalité de l’autre,</a:t>
            </a:r>
          </a:p>
          <a:p>
            <a:pPr lvl="1">
              <a:buSzPct val="100000"/>
              <a:buFont typeface="Wingdings" charset="2"/>
              <a:buChar char="ü"/>
              <a:defRPr/>
            </a:pPr>
            <a:r>
              <a:rPr kumimoji="1" lang="fr-FR" dirty="0">
                <a:latin typeface="Helvetica" charset="0"/>
                <a:ea typeface="ＤＦＰ行書体" charset="0"/>
                <a:cs typeface="ＤＦＰ行書体" charset="0"/>
              </a:rPr>
              <a:t> </a:t>
            </a:r>
            <a:r>
              <a:rPr kumimoji="1" lang="fr-FR" dirty="0" smtClean="0">
                <a:latin typeface="Helvetica" charset="0"/>
                <a:ea typeface="ＤＦＰ行書体" charset="0"/>
                <a:cs typeface="ＤＦＰ行書体" charset="0"/>
              </a:rPr>
              <a:t>l’altérité de la résistance de l’objet,</a:t>
            </a:r>
          </a:p>
          <a:p>
            <a:pPr lvl="1">
              <a:buSzPct val="100000"/>
              <a:buFont typeface="Wingdings" charset="2"/>
              <a:buChar char="ü"/>
              <a:defRPr/>
            </a:pPr>
            <a:r>
              <a:rPr kumimoji="1" lang="fr-FR" dirty="0" smtClean="0">
                <a:latin typeface="Helvetica" charset="0"/>
                <a:ea typeface="ＤＦＰ行書体" charset="0"/>
                <a:cs typeface="ＤＦＰ行書体" charset="0"/>
              </a:rPr>
              <a:t> l’altérité des normes nécessaires à la construction du collectif (normativité / normalisation)</a:t>
            </a:r>
            <a:endParaRPr kumimoji="1" lang="fr-FR" dirty="0">
              <a:latin typeface="Helvetica" charset="0"/>
              <a:ea typeface="ＤＦＰ行書体" charset="0"/>
              <a:cs typeface="ＤＦＰ行書体" charset="0"/>
            </a:endParaRPr>
          </a:p>
          <a:p>
            <a:pPr>
              <a:buSzPct val="100000"/>
              <a:buFontTx/>
              <a:buChar char="-"/>
              <a:defRPr/>
            </a:pPr>
            <a:r>
              <a:rPr kumimoji="1" lang="fr-FR" dirty="0">
                <a:latin typeface="Helvetica" charset="0"/>
                <a:ea typeface="ＤＦＰ行書体" charset="0"/>
                <a:cs typeface="ＤＦＰ行書体" charset="0"/>
              </a:rPr>
              <a:t> une pédagogie de la construction du collectif </a:t>
            </a:r>
            <a:endParaRPr kumimoji="1" lang="fr-FR" dirty="0" smtClean="0">
              <a:latin typeface="Helvetica" charset="0"/>
              <a:ea typeface="ＤＦＰ行書体" charset="0"/>
              <a:cs typeface="ＤＦＰ行書体" charset="0"/>
            </a:endParaRPr>
          </a:p>
          <a:p>
            <a:pPr lvl="1">
              <a:buSzPct val="100000"/>
              <a:buFont typeface="Wingdings" charset="2"/>
              <a:buChar char="ü"/>
              <a:defRPr/>
            </a:pPr>
            <a:r>
              <a:rPr kumimoji="1" lang="fr-FR" dirty="0">
                <a:latin typeface="Helvetica" charset="0"/>
                <a:ea typeface="ＤＦＰ行書体" charset="0"/>
                <a:cs typeface="ＤＦＰ行書体" charset="0"/>
              </a:rPr>
              <a:t> </a:t>
            </a:r>
            <a:r>
              <a:rPr kumimoji="1" lang="fr-FR" dirty="0" smtClean="0">
                <a:latin typeface="Helvetica" charset="0"/>
                <a:ea typeface="ＤＦＰ行書体" charset="0"/>
                <a:cs typeface="ＤＦＰ行書体" charset="0"/>
              </a:rPr>
              <a:t>l’entraide,</a:t>
            </a:r>
          </a:p>
          <a:p>
            <a:pPr lvl="1">
              <a:buSzPct val="100000"/>
              <a:buFont typeface="Wingdings" charset="2"/>
              <a:buChar char="ü"/>
              <a:defRPr/>
            </a:pPr>
            <a:r>
              <a:rPr kumimoji="1" lang="fr-FR" dirty="0">
                <a:latin typeface="Helvetica" charset="0"/>
                <a:ea typeface="ＤＦＰ行書体" charset="0"/>
                <a:cs typeface="ＤＦＰ行書体" charset="0"/>
              </a:rPr>
              <a:t> </a:t>
            </a:r>
            <a:r>
              <a:rPr kumimoji="1" lang="fr-FR" dirty="0" smtClean="0">
                <a:latin typeface="Helvetica" charset="0"/>
                <a:ea typeface="ＤＦＰ行書体" charset="0"/>
                <a:cs typeface="ＤＦＰ行書体" charset="0"/>
              </a:rPr>
              <a:t>le groupe d’apprentissage,</a:t>
            </a:r>
          </a:p>
          <a:p>
            <a:pPr lvl="1">
              <a:buSzPct val="100000"/>
              <a:buFont typeface="Wingdings" charset="2"/>
              <a:buChar char="ü"/>
              <a:defRPr/>
            </a:pPr>
            <a:r>
              <a:rPr kumimoji="1" lang="fr-FR" dirty="0" smtClean="0">
                <a:latin typeface="Helvetica" charset="0"/>
                <a:ea typeface="ＤＦＰ行書体" charset="0"/>
                <a:cs typeface="ＤＦＰ行書体" charset="0"/>
              </a:rPr>
              <a:t> la coopération.</a:t>
            </a:r>
            <a:endParaRPr kumimoji="1" lang="fr-FR" dirty="0">
              <a:latin typeface="Helvetica" charset="0"/>
              <a:ea typeface="ＤＦＰ行書体" charset="0"/>
              <a:cs typeface="ＤＦＰ行書体" charset="0"/>
            </a:endParaRPr>
          </a:p>
        </p:txBody>
      </p:sp>
      <p:sp>
        <p:nvSpPr>
          <p:cNvPr id="7" name="Espace réservé du numéro de diapositive 3"/>
          <p:cNvSpPr txBox="1">
            <a:spLocks/>
          </p:cNvSpPr>
          <p:nvPr/>
        </p:nvSpPr>
        <p:spPr>
          <a:xfrm>
            <a:off x="6705600" y="65087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F28FB93-0A08-4E7D-8E63-9EFA29F1E093}" type="slidenum">
              <a:rPr lang="en-US" smtClean="0"/>
              <a:pPr/>
              <a:t>16</a:t>
            </a:fld>
            <a:endParaRPr lang="en-US" dirty="0"/>
          </a:p>
        </p:txBody>
      </p:sp>
    </p:spTree>
    <p:extLst>
      <p:ext uri="{BB962C8B-B14F-4D97-AF65-F5344CB8AC3E}">
        <p14:creationId xmlns:p14="http://schemas.microsoft.com/office/powerpoint/2010/main" val="328090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3"/>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F28FB93-0A08-4E7D-8E63-9EFA29F1E093}" type="slidenum">
              <a:rPr lang="en-US" smtClean="0"/>
              <a:pPr/>
              <a:t>17</a:t>
            </a:fld>
            <a:endParaRPr lang="en-US" dirty="0"/>
          </a:p>
        </p:txBody>
      </p:sp>
      <p:sp>
        <p:nvSpPr>
          <p:cNvPr id="5" name="Titre 1"/>
          <p:cNvSpPr>
            <a:spLocks noGrp="1"/>
          </p:cNvSpPr>
          <p:nvPr>
            <p:ph type="title"/>
          </p:nvPr>
        </p:nvSpPr>
        <p:spPr>
          <a:xfrm>
            <a:off x="609600" y="609600"/>
            <a:ext cx="8229600" cy="1143000"/>
          </a:xfrm>
        </p:spPr>
        <p:txBody>
          <a:bodyPr/>
          <a:lstStyle/>
          <a:p>
            <a:r>
              <a:rPr kumimoji="1" lang="fr-FR" sz="4800" b="1" i="1" dirty="0">
                <a:solidFill>
                  <a:srgbClr val="F1D792"/>
                </a:solidFill>
                <a:latin typeface="Helvetica" charset="0"/>
                <a:ea typeface="ＤＦＰ行書体" charset="0"/>
                <a:cs typeface="ＤＦＰ行書体" charset="0"/>
              </a:rPr>
              <a:t>P</a:t>
            </a:r>
            <a:r>
              <a:rPr kumimoji="1" lang="fr-FR" altLang="ja-JP" sz="4800" b="1" i="1" dirty="0">
                <a:solidFill>
                  <a:srgbClr val="F1D792"/>
                </a:solidFill>
                <a:latin typeface="Helvetica" charset="0"/>
                <a:ea typeface="ＤＦＰ行書体" charset="0"/>
                <a:cs typeface="ＤＦＰ行書体" charset="0"/>
              </a:rPr>
              <a:t>ôle praxéologique</a:t>
            </a:r>
            <a:endParaRPr lang="fr-FR" dirty="0"/>
          </a:p>
        </p:txBody>
      </p:sp>
      <p:sp>
        <p:nvSpPr>
          <p:cNvPr id="6" name="Espace réservé du contenu 2"/>
          <p:cNvSpPr>
            <a:spLocks noGrp="1"/>
          </p:cNvSpPr>
          <p:nvPr>
            <p:ph idx="1"/>
          </p:nvPr>
        </p:nvSpPr>
        <p:spPr>
          <a:xfrm>
            <a:off x="609600" y="1752600"/>
            <a:ext cx="8229600" cy="4525963"/>
          </a:xfrm>
        </p:spPr>
        <p:txBody>
          <a:bodyPr>
            <a:normAutofit fontScale="62500" lnSpcReduction="20000"/>
          </a:bodyPr>
          <a:lstStyle/>
          <a:p>
            <a:pPr marL="0" indent="0">
              <a:buNone/>
            </a:pPr>
            <a:r>
              <a:rPr lang="fr-FR" dirty="0"/>
              <a:t>N</a:t>
            </a:r>
            <a:r>
              <a:rPr lang="fr-FR" dirty="0" smtClean="0"/>
              <a:t>ous devons mettre en place </a:t>
            </a:r>
            <a:r>
              <a:rPr lang="fr-FR" dirty="0"/>
              <a:t>au quotidien </a:t>
            </a:r>
            <a:r>
              <a:rPr lang="fr-FR" dirty="0" smtClean="0"/>
              <a:t>une </a:t>
            </a:r>
            <a:r>
              <a:rPr lang="fr-FR" dirty="0"/>
              <a:t>dialectique beaucoup </a:t>
            </a:r>
            <a:r>
              <a:rPr lang="fr-FR" dirty="0" smtClean="0"/>
              <a:t>fine </a:t>
            </a:r>
            <a:r>
              <a:rPr lang="fr-FR" dirty="0"/>
              <a:t>et complexe où certains intérêts suscitent une mise au travail qui, elle-même, débouche sur d’autres intérêts en ouvrant d’autres perspectives de travail, et ainsi de </a:t>
            </a:r>
            <a:r>
              <a:rPr lang="fr-FR" dirty="0" smtClean="0"/>
              <a:t>suite</a:t>
            </a:r>
            <a:r>
              <a:rPr lang="mr-IN" dirty="0" smtClean="0"/>
              <a:t>…</a:t>
            </a:r>
            <a:r>
              <a:rPr lang="fr-FR" dirty="0" smtClean="0"/>
              <a:t> </a:t>
            </a:r>
            <a:r>
              <a:rPr lang="fr-FR" dirty="0"/>
              <a:t>Et, si certains travaux imposés peuvent susciter l’intérêt et l’investissement de l’élève, c’est à condition que le maître sache faire vivre en classe « l’intérêt du travail </a:t>
            </a:r>
            <a:r>
              <a:rPr lang="fr-FR" dirty="0" smtClean="0"/>
              <a:t>»</a:t>
            </a:r>
            <a:r>
              <a:rPr lang="mr-IN" dirty="0" smtClean="0"/>
              <a:t>…</a:t>
            </a:r>
            <a:endParaRPr lang="fr-FR" dirty="0"/>
          </a:p>
          <a:p>
            <a:pPr marL="0" indent="0">
              <a:buNone/>
            </a:pPr>
            <a:r>
              <a:rPr lang="fr-FR" dirty="0" smtClean="0"/>
              <a:t> </a:t>
            </a:r>
            <a:r>
              <a:rPr lang="fr-FR" dirty="0"/>
              <a:t>C’est cette série de passages, de « tuilages », qui est au cœur de l’entreprise pédagogique au jour le jour. Rien de glorieux ni de miraculeux dans celle-ci. Mais un devoir où « le moindre geste » compte : </a:t>
            </a:r>
            <a:r>
              <a:rPr lang="fr-FR" b="1" i="1" dirty="0"/>
              <a:t>le devoir d’éduquer</a:t>
            </a:r>
            <a:r>
              <a:rPr lang="fr-FR" dirty="0"/>
              <a:t>.</a:t>
            </a:r>
          </a:p>
          <a:p>
            <a:pPr marL="0" indent="0">
              <a:buNone/>
            </a:pPr>
            <a:endParaRPr lang="fr-FR" dirty="0"/>
          </a:p>
        </p:txBody>
      </p:sp>
      <p:sp>
        <p:nvSpPr>
          <p:cNvPr id="7" name="Espace réservé du numéro de diapositive 3"/>
          <p:cNvSpPr txBox="1">
            <a:spLocks/>
          </p:cNvSpPr>
          <p:nvPr/>
        </p:nvSpPr>
        <p:spPr>
          <a:xfrm>
            <a:off x="6705600" y="65087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F28FB93-0A08-4E7D-8E63-9EFA29F1E093}" type="slidenum">
              <a:rPr lang="en-US" smtClean="0"/>
              <a:pPr/>
              <a:t>17</a:t>
            </a:fld>
            <a:endParaRPr lang="en-US" dirty="0"/>
          </a:p>
        </p:txBody>
      </p:sp>
    </p:spTree>
    <p:extLst>
      <p:ext uri="{BB962C8B-B14F-4D97-AF65-F5344CB8AC3E}">
        <p14:creationId xmlns:p14="http://schemas.microsoft.com/office/powerpoint/2010/main" val="3441916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245360"/>
          </a:xfrm>
        </p:spPr>
        <p:txBody>
          <a:bodyPr>
            <a:normAutofit/>
          </a:bodyPr>
          <a:lstStyle/>
          <a:p>
            <a:r>
              <a:rPr lang="fr-FR" dirty="0" smtClean="0">
                <a:solidFill>
                  <a:schemeClr val="accent1"/>
                </a:solidFill>
              </a:rPr>
              <a:t>Conclusion :</a:t>
            </a:r>
            <a:endParaRPr lang="fr-FR" dirty="0">
              <a:solidFill>
                <a:schemeClr val="accent1"/>
              </a:solidFill>
            </a:endParaRPr>
          </a:p>
        </p:txBody>
      </p:sp>
      <p:sp>
        <p:nvSpPr>
          <p:cNvPr id="3" name="Espace réservé du contenu 2"/>
          <p:cNvSpPr>
            <a:spLocks noGrp="1"/>
          </p:cNvSpPr>
          <p:nvPr>
            <p:ph idx="1"/>
          </p:nvPr>
        </p:nvSpPr>
        <p:spPr>
          <a:xfrm>
            <a:off x="457200" y="1029809"/>
            <a:ext cx="8229600" cy="4525963"/>
          </a:xfrm>
        </p:spPr>
        <p:txBody>
          <a:bodyPr>
            <a:normAutofit fontScale="70000" lnSpcReduction="20000"/>
          </a:bodyPr>
          <a:lstStyle/>
          <a:p>
            <a:pPr>
              <a:lnSpc>
                <a:spcPct val="120000"/>
              </a:lnSpc>
              <a:buFont typeface="Wingdings" charset="2"/>
              <a:buChar char="ü"/>
            </a:pPr>
            <a:r>
              <a:rPr lang="fr-FR" dirty="0" smtClean="0"/>
              <a:t> Enseigner, c’est prendre des décisions : « </a:t>
            </a:r>
            <a:r>
              <a:rPr lang="fr-FR" i="1" dirty="0" smtClean="0"/>
              <a:t>agir dans l’urgence, décider dans l’incertitude </a:t>
            </a:r>
            <a:r>
              <a:rPr lang="fr-FR" dirty="0" smtClean="0"/>
              <a:t>» (Ph. Perrenoud</a:t>
            </a:r>
            <a:r>
              <a:rPr lang="mr-IN" dirty="0" smtClean="0"/>
              <a:t>…</a:t>
            </a:r>
            <a:r>
              <a:rPr lang="fr-FR" dirty="0" smtClean="0"/>
              <a:t> </a:t>
            </a:r>
          </a:p>
          <a:p>
            <a:pPr>
              <a:lnSpc>
                <a:spcPct val="120000"/>
              </a:lnSpc>
              <a:buFont typeface="Wingdings" charset="2"/>
              <a:buChar char="ü"/>
            </a:pPr>
            <a:r>
              <a:rPr lang="fr-FR" dirty="0"/>
              <a:t> </a:t>
            </a:r>
            <a:r>
              <a:rPr lang="fr-FR" dirty="0" smtClean="0"/>
              <a:t>en tenant compte des informations saisissables dont on peut disposer</a:t>
            </a:r>
            <a:r>
              <a:rPr lang="mr-IN" dirty="0" smtClean="0"/>
              <a:t>…</a:t>
            </a:r>
            <a:endParaRPr lang="fr-FR" dirty="0" smtClean="0"/>
          </a:p>
          <a:p>
            <a:pPr>
              <a:lnSpc>
                <a:spcPct val="120000"/>
              </a:lnSpc>
              <a:buFont typeface="Wingdings" charset="2"/>
              <a:buChar char="ü"/>
            </a:pPr>
            <a:r>
              <a:rPr lang="fr-FR" dirty="0"/>
              <a:t> </a:t>
            </a:r>
            <a:r>
              <a:rPr lang="fr-FR" dirty="0" smtClean="0"/>
              <a:t>dans un écosystème où tous les éléments sont en interaction</a:t>
            </a:r>
            <a:r>
              <a:rPr lang="mr-IN" dirty="0" smtClean="0"/>
              <a:t>…</a:t>
            </a:r>
            <a:endParaRPr lang="fr-FR" dirty="0" smtClean="0"/>
          </a:p>
          <a:p>
            <a:pPr>
              <a:lnSpc>
                <a:spcPct val="120000"/>
              </a:lnSpc>
              <a:buFont typeface="Wingdings" charset="2"/>
              <a:buChar char="ü"/>
            </a:pPr>
            <a:r>
              <a:rPr lang="fr-FR" dirty="0"/>
              <a:t> </a:t>
            </a:r>
            <a:r>
              <a:rPr lang="fr-FR" dirty="0" smtClean="0"/>
              <a:t>où les solutions « techniques » n’apportent pas les clés universelles pour résoudre tous nos problèmes</a:t>
            </a:r>
            <a:r>
              <a:rPr lang="mr-IN" dirty="0" smtClean="0"/>
              <a:t>…</a:t>
            </a:r>
            <a:endParaRPr lang="fr-FR" dirty="0" smtClean="0"/>
          </a:p>
          <a:p>
            <a:pPr>
              <a:lnSpc>
                <a:spcPct val="120000"/>
              </a:lnSpc>
              <a:buFont typeface="Wingdings" charset="2"/>
              <a:buChar char="ü"/>
            </a:pPr>
            <a:r>
              <a:rPr lang="fr-FR" dirty="0" smtClean="0"/>
              <a:t>à partir d’une éthique fondatrice : « </a:t>
            </a:r>
            <a:r>
              <a:rPr lang="fr-FR" i="1" dirty="0" smtClean="0"/>
              <a:t>permettre l’émergence d’un sujet, favoriser obstinément ce qui, tout à la fois, libère et unit les humains</a:t>
            </a:r>
            <a:r>
              <a:rPr lang="fr-FR" dirty="0" smtClean="0"/>
              <a:t> » (Olivier </a:t>
            </a:r>
            <a:r>
              <a:rPr lang="fr-FR" dirty="0" err="1" smtClean="0"/>
              <a:t>Reboul</a:t>
            </a:r>
            <a:r>
              <a:rPr lang="fr-FR" dirty="0" smtClean="0"/>
              <a:t>)</a:t>
            </a:r>
          </a:p>
          <a:p>
            <a:pPr marL="0" indent="0">
              <a:lnSpc>
                <a:spcPct val="120000"/>
              </a:lnSpc>
              <a:buNone/>
            </a:pPr>
            <a:endParaRPr lang="fr-FR" dirty="0"/>
          </a:p>
        </p:txBody>
      </p:sp>
      <p:sp>
        <p:nvSpPr>
          <p:cNvPr id="4" name="Espace réservé du numéro de diapositive 3"/>
          <p:cNvSpPr>
            <a:spLocks noGrp="1"/>
          </p:cNvSpPr>
          <p:nvPr>
            <p:ph type="sldNum" sz="quarter" idx="12"/>
          </p:nvPr>
        </p:nvSpPr>
        <p:spPr/>
        <p:txBody>
          <a:bodyPr/>
          <a:lstStyle/>
          <a:p>
            <a:fld id="{DF28FB93-0A08-4E7D-8E63-9EFA29F1E093}" type="slidenum">
              <a:rPr lang="en-US" smtClean="0"/>
              <a:pPr/>
              <a:t>18</a:t>
            </a:fld>
            <a:endParaRPr lang="en-US" dirty="0"/>
          </a:p>
        </p:txBody>
      </p:sp>
      <p:sp>
        <p:nvSpPr>
          <p:cNvPr id="5" name="ZoneTexte 4"/>
          <p:cNvSpPr txBox="1"/>
          <p:nvPr/>
        </p:nvSpPr>
        <p:spPr>
          <a:xfrm>
            <a:off x="342223" y="5555772"/>
            <a:ext cx="8344577" cy="646331"/>
          </a:xfrm>
          <a:prstGeom prst="rect">
            <a:avLst/>
          </a:prstGeom>
          <a:noFill/>
        </p:spPr>
        <p:txBody>
          <a:bodyPr wrap="square" rtlCol="0">
            <a:spAutoFit/>
          </a:bodyPr>
          <a:lstStyle/>
          <a:p>
            <a:pPr algn="ctr"/>
            <a:r>
              <a:rPr lang="fr-FR" sz="36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 Tous enseignants-chercheurs ! »</a:t>
            </a:r>
            <a:endParaRPr lang="fr-FR" sz="36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282753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dirty="0" smtClean="0">
                <a:solidFill>
                  <a:schemeClr val="accent1"/>
                </a:solidFill>
              </a:rPr>
              <a:t>Introduction : qu’est-ce que la pédagogie ?</a:t>
            </a:r>
            <a:endParaRPr lang="fr-FR" sz="4400" dirty="0">
              <a:solidFill>
                <a:schemeClr val="accent1"/>
              </a:solidFill>
            </a:endParaRPr>
          </a:p>
        </p:txBody>
      </p:sp>
      <p:sp>
        <p:nvSpPr>
          <p:cNvPr id="3" name="Espace réservé du contenu 2"/>
          <p:cNvSpPr>
            <a:spLocks noGrp="1"/>
          </p:cNvSpPr>
          <p:nvPr>
            <p:ph idx="1"/>
          </p:nvPr>
        </p:nvSpPr>
        <p:spPr>
          <a:xfrm>
            <a:off x="457200" y="2067232"/>
            <a:ext cx="8229600" cy="4525963"/>
          </a:xfrm>
        </p:spPr>
        <p:txBody>
          <a:bodyPr>
            <a:normAutofit fontScale="92500" lnSpcReduction="20000"/>
          </a:bodyPr>
          <a:lstStyle/>
          <a:p>
            <a:pPr marL="0" indent="0">
              <a:lnSpc>
                <a:spcPct val="110000"/>
              </a:lnSpc>
              <a:buNone/>
            </a:pPr>
            <a:r>
              <a:rPr lang="fr-FR" dirty="0" smtClean="0"/>
              <a:t>Du point de vue anthropologique, c’est le travail éducatif, inhérent à « l’humaine condition », qui s’efforce de concilier deux principes : </a:t>
            </a:r>
          </a:p>
          <a:p>
            <a:pPr lvl="1">
              <a:lnSpc>
                <a:spcPct val="110000"/>
              </a:lnSpc>
              <a:buFont typeface="Wingdings" charset="2"/>
              <a:buChar char="ü"/>
            </a:pPr>
            <a:r>
              <a:rPr lang="fr-FR" dirty="0" smtClean="0"/>
              <a:t> Transmettre est un impératif</a:t>
            </a:r>
            <a:r>
              <a:rPr lang="mr-IN" dirty="0" smtClean="0"/>
              <a:t>…</a:t>
            </a:r>
            <a:endParaRPr lang="fr-FR" dirty="0" smtClean="0"/>
          </a:p>
          <a:p>
            <a:pPr lvl="1">
              <a:lnSpc>
                <a:spcPct val="110000"/>
              </a:lnSpc>
              <a:buFont typeface="Wingdings" charset="2"/>
              <a:buChar char="ü"/>
            </a:pPr>
            <a:r>
              <a:rPr lang="fr-FR" dirty="0" smtClean="0"/>
              <a:t> Nul ne peut apprendre, se développer, grandir à la place de quiconque</a:t>
            </a:r>
            <a:r>
              <a:rPr lang="mr-IN" dirty="0" smtClean="0"/>
              <a:t>…</a:t>
            </a:r>
            <a:endParaRPr lang="fr-FR" dirty="0" smtClean="0"/>
          </a:p>
          <a:p>
            <a:pPr marL="0" indent="0">
              <a:lnSpc>
                <a:spcPct val="110000"/>
              </a:lnSpc>
              <a:buNone/>
            </a:pPr>
            <a:endParaRPr lang="fr-FR" dirty="0" smtClean="0"/>
          </a:p>
          <a:p>
            <a:pPr marL="0" indent="0">
              <a:lnSpc>
                <a:spcPct val="110000"/>
              </a:lnSpc>
              <a:buNone/>
            </a:pPr>
            <a:r>
              <a:rPr lang="fr-FR" dirty="0" smtClean="0"/>
              <a:t>« L’instruction est obligatoire, mais l’apprentissage ne se décrète pas. »  Marguerite Duras, </a:t>
            </a:r>
            <a:r>
              <a:rPr lang="fr-FR" i="1" dirty="0" smtClean="0"/>
              <a:t>La pluie d’été</a:t>
            </a:r>
            <a:endParaRPr lang="fr-FR" i="1" dirty="0"/>
          </a:p>
        </p:txBody>
      </p:sp>
      <p:sp>
        <p:nvSpPr>
          <p:cNvPr id="4" name="Espace réservé du numéro de diapositive 3"/>
          <p:cNvSpPr>
            <a:spLocks noGrp="1"/>
          </p:cNvSpPr>
          <p:nvPr>
            <p:ph type="sldNum" sz="quarter" idx="12"/>
          </p:nvPr>
        </p:nvSpPr>
        <p:spPr/>
        <p:txBody>
          <a:bodyPr/>
          <a:lstStyle/>
          <a:p>
            <a:fld id="{DF28FB93-0A08-4E7D-8E63-9EFA29F1E093}" type="slidenum">
              <a:rPr lang="en-US" smtClean="0"/>
              <a:pPr/>
              <a:t>2</a:t>
            </a:fld>
            <a:endParaRPr lang="en-US" dirty="0"/>
          </a:p>
        </p:txBody>
      </p:sp>
    </p:spTree>
    <p:extLst>
      <p:ext uri="{BB962C8B-B14F-4D97-AF65-F5344CB8AC3E}">
        <p14:creationId xmlns:p14="http://schemas.microsoft.com/office/powerpoint/2010/main" val="267365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accent1"/>
                </a:solidFill>
              </a:rPr>
              <a:t>I. Les paradigmes dominants de la « restauration anti-</a:t>
            </a:r>
            <a:r>
              <a:rPr lang="fr-FR" dirty="0" err="1" smtClean="0">
                <a:solidFill>
                  <a:schemeClr val="accent1"/>
                </a:solidFill>
              </a:rPr>
              <a:t>pédagogiste</a:t>
            </a:r>
            <a:r>
              <a:rPr lang="fr-FR" dirty="0" smtClean="0">
                <a:solidFill>
                  <a:schemeClr val="accent1"/>
                </a:solidFill>
              </a:rPr>
              <a:t> »</a:t>
            </a:r>
            <a:endParaRPr lang="fr-FR" dirty="0">
              <a:solidFill>
                <a:schemeClr val="accent1"/>
              </a:solidFill>
            </a:endParaRPr>
          </a:p>
        </p:txBody>
      </p:sp>
      <p:sp>
        <p:nvSpPr>
          <p:cNvPr id="3" name="Espace réservé du contenu 2"/>
          <p:cNvSpPr>
            <a:spLocks noGrp="1"/>
          </p:cNvSpPr>
          <p:nvPr>
            <p:ph idx="1"/>
          </p:nvPr>
        </p:nvSpPr>
        <p:spPr>
          <a:xfrm>
            <a:off x="868869" y="2195512"/>
            <a:ext cx="7567296" cy="3837355"/>
          </a:xfrm>
        </p:spPr>
        <p:txBody>
          <a:bodyPr>
            <a:noAutofit/>
          </a:bodyPr>
          <a:lstStyle/>
          <a:p>
            <a:pPr marL="971550" lvl="1" indent="-514350">
              <a:buFont typeface="+mj-lt"/>
              <a:buAutoNum type="arabicPeriod"/>
            </a:pPr>
            <a:r>
              <a:rPr lang="fr-FR" sz="3200" dirty="0" smtClean="0"/>
              <a:t>Le paradigme de « l’école efficace »</a:t>
            </a:r>
          </a:p>
          <a:p>
            <a:pPr marL="971550" lvl="1" indent="-514350">
              <a:buFont typeface="+mj-lt"/>
              <a:buAutoNum type="arabicPeriod"/>
            </a:pPr>
            <a:r>
              <a:rPr lang="fr-FR" sz="3200" dirty="0" smtClean="0"/>
              <a:t>Le paradigme de « l’unique »</a:t>
            </a:r>
          </a:p>
          <a:p>
            <a:pPr marL="971550" lvl="1" indent="-514350">
              <a:buFont typeface="+mj-lt"/>
              <a:buAutoNum type="arabicPeriod"/>
            </a:pPr>
            <a:r>
              <a:rPr lang="fr-FR" sz="3200" dirty="0" smtClean="0"/>
              <a:t>Le paradigme de la « pédagogie scientifique »</a:t>
            </a:r>
            <a:endParaRPr lang="fr-FR" sz="3200" dirty="0"/>
          </a:p>
        </p:txBody>
      </p:sp>
      <p:sp>
        <p:nvSpPr>
          <p:cNvPr id="4" name="Espace réservé du numéro de diapositive 3"/>
          <p:cNvSpPr>
            <a:spLocks noGrp="1"/>
          </p:cNvSpPr>
          <p:nvPr>
            <p:ph type="sldNum" sz="quarter" idx="12"/>
          </p:nvPr>
        </p:nvSpPr>
        <p:spPr/>
        <p:txBody>
          <a:bodyPr/>
          <a:lstStyle/>
          <a:p>
            <a:fld id="{DF28FB93-0A08-4E7D-8E63-9EFA29F1E093}" type="slidenum">
              <a:rPr lang="en-US" smtClean="0"/>
              <a:pPr/>
              <a:t>3</a:t>
            </a:fld>
            <a:endParaRPr lang="en-US" dirty="0"/>
          </a:p>
        </p:txBody>
      </p:sp>
    </p:spTree>
    <p:extLst>
      <p:ext uri="{BB962C8B-B14F-4D97-AF65-F5344CB8AC3E}">
        <p14:creationId xmlns:p14="http://schemas.microsoft.com/office/powerpoint/2010/main" val="1598856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7300"/>
            <a:ext cx="8229600" cy="1143000"/>
          </a:xfrm>
        </p:spPr>
        <p:txBody>
          <a:bodyPr>
            <a:noAutofit/>
          </a:bodyPr>
          <a:lstStyle/>
          <a:p>
            <a:r>
              <a:rPr lang="fr-FR" sz="4000" dirty="0" smtClean="0"/>
              <a:t>1. Le paradigme de l’ « école efficace »</a:t>
            </a:r>
            <a:endParaRPr lang="fr-FR" sz="4000" dirty="0"/>
          </a:p>
        </p:txBody>
      </p:sp>
      <p:sp>
        <p:nvSpPr>
          <p:cNvPr id="3" name="Espace réservé du contenu 2"/>
          <p:cNvSpPr>
            <a:spLocks noGrp="1"/>
          </p:cNvSpPr>
          <p:nvPr>
            <p:ph idx="1"/>
          </p:nvPr>
        </p:nvSpPr>
        <p:spPr>
          <a:xfrm>
            <a:off x="457200" y="1435245"/>
            <a:ext cx="8229600" cy="2348399"/>
          </a:xfrm>
        </p:spPr>
        <p:txBody>
          <a:bodyPr>
            <a:noAutofit/>
          </a:bodyPr>
          <a:lstStyle/>
          <a:p>
            <a:pPr>
              <a:lnSpc>
                <a:spcPct val="100000"/>
              </a:lnSpc>
              <a:buFont typeface="Wingdings" charset="2"/>
              <a:buChar char="ü"/>
            </a:pPr>
            <a:r>
              <a:rPr lang="fr-FR" sz="2400" dirty="0" smtClean="0"/>
              <a:t> L’importance des comparaisons internationales</a:t>
            </a:r>
          </a:p>
          <a:p>
            <a:pPr>
              <a:lnSpc>
                <a:spcPct val="100000"/>
              </a:lnSpc>
              <a:buFont typeface="Wingdings" charset="2"/>
              <a:buChar char="ü"/>
            </a:pPr>
            <a:r>
              <a:rPr lang="fr-FR" sz="2400" dirty="0"/>
              <a:t> </a:t>
            </a:r>
            <a:r>
              <a:rPr lang="fr-FR" sz="2400" dirty="0" smtClean="0"/>
              <a:t>L’approche segmentée des savoirs</a:t>
            </a:r>
          </a:p>
          <a:p>
            <a:pPr>
              <a:lnSpc>
                <a:spcPct val="100000"/>
              </a:lnSpc>
              <a:buFont typeface="Wingdings" charset="2"/>
              <a:buChar char="ü"/>
            </a:pPr>
            <a:r>
              <a:rPr lang="fr-FR" sz="2400" dirty="0"/>
              <a:t> L</a:t>
            </a:r>
            <a:r>
              <a:rPr lang="fr-FR" sz="2400" dirty="0" smtClean="0"/>
              <a:t>’hégémonie du chiffre et le pilotage par les résultats</a:t>
            </a:r>
          </a:p>
          <a:p>
            <a:pPr>
              <a:lnSpc>
                <a:spcPct val="100000"/>
              </a:lnSpc>
              <a:buFont typeface="Wingdings" charset="2"/>
              <a:buChar char="ü"/>
            </a:pPr>
            <a:r>
              <a:rPr lang="fr-FR" sz="2400" dirty="0"/>
              <a:t> L</a:t>
            </a:r>
            <a:r>
              <a:rPr lang="fr-FR" sz="2400" dirty="0" smtClean="0"/>
              <a:t>a confusion du négligé et du négligeable</a:t>
            </a:r>
          </a:p>
          <a:p>
            <a:pPr>
              <a:lnSpc>
                <a:spcPct val="100000"/>
              </a:lnSpc>
              <a:buFont typeface="Wingdings" charset="2"/>
              <a:buChar char="ü"/>
            </a:pPr>
            <a:r>
              <a:rPr lang="fr-FR" sz="2400" dirty="0"/>
              <a:t> </a:t>
            </a:r>
            <a:r>
              <a:rPr lang="fr-FR" sz="2400" dirty="0" smtClean="0"/>
              <a:t>Le triomphe de l’individualisation / externalisation et l’impasse sur « le sujet »</a:t>
            </a:r>
          </a:p>
          <a:p>
            <a:pPr>
              <a:lnSpc>
                <a:spcPct val="100000"/>
              </a:lnSpc>
              <a:buFont typeface="Wingdings" charset="2"/>
              <a:buChar char="ü"/>
            </a:pPr>
            <a:r>
              <a:rPr lang="fr-FR" sz="2400" dirty="0" smtClean="0"/>
              <a:t>La « pédagogie bancaire » contre « la pédagogie de l’exigence »</a:t>
            </a:r>
          </a:p>
        </p:txBody>
      </p:sp>
      <p:sp>
        <p:nvSpPr>
          <p:cNvPr id="4" name="Espace réservé du numéro de diapositive 3"/>
          <p:cNvSpPr>
            <a:spLocks noGrp="1"/>
          </p:cNvSpPr>
          <p:nvPr>
            <p:ph type="sldNum" sz="quarter" idx="12"/>
          </p:nvPr>
        </p:nvSpPr>
        <p:spPr/>
        <p:txBody>
          <a:bodyPr/>
          <a:lstStyle/>
          <a:p>
            <a:fld id="{DF28FB93-0A08-4E7D-8E63-9EFA29F1E093}" type="slidenum">
              <a:rPr lang="en-US" smtClean="0"/>
              <a:pPr/>
              <a:t>4</a:t>
            </a:fld>
            <a:endParaRPr lang="en-US" dirty="0"/>
          </a:p>
        </p:txBody>
      </p:sp>
      <p:sp>
        <p:nvSpPr>
          <p:cNvPr id="5" name="Flèche vers la droite 4"/>
          <p:cNvSpPr/>
          <p:nvPr/>
        </p:nvSpPr>
        <p:spPr>
          <a:xfrm>
            <a:off x="0" y="4797499"/>
            <a:ext cx="1487101" cy="518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 name="ZoneTexte 5"/>
          <p:cNvSpPr txBox="1"/>
          <p:nvPr/>
        </p:nvSpPr>
        <p:spPr>
          <a:xfrm>
            <a:off x="1709472" y="4505480"/>
            <a:ext cx="7434527" cy="120032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Tx/>
              <a:buChar char="-"/>
            </a:pPr>
            <a:r>
              <a:rPr lang="fr-FR" sz="2400" dirty="0" smtClean="0"/>
              <a:t>« </a:t>
            </a:r>
            <a:r>
              <a:rPr lang="fr-FR" sz="2400" dirty="0" err="1" smtClean="0"/>
              <a:t>dé-chiffrer</a:t>
            </a:r>
            <a:r>
              <a:rPr lang="fr-FR" sz="2400" dirty="0" smtClean="0"/>
              <a:t> l’humain » pour déchiffrer l’humain</a:t>
            </a:r>
          </a:p>
          <a:p>
            <a:pPr marL="285750" indent="-285750">
              <a:buFontTx/>
              <a:buChar char="-"/>
            </a:pPr>
            <a:r>
              <a:rPr lang="fr-FR" sz="2400" dirty="0" smtClean="0"/>
              <a:t>interroger les critères d’évaluation</a:t>
            </a:r>
          </a:p>
          <a:p>
            <a:pPr marL="285750" indent="-285750">
              <a:buFontTx/>
              <a:buChar char="-"/>
            </a:pPr>
            <a:r>
              <a:rPr lang="fr-FR" sz="2400" dirty="0"/>
              <a:t>c</a:t>
            </a:r>
            <a:r>
              <a:rPr lang="fr-FR" sz="2400" dirty="0" smtClean="0"/>
              <a:t>onstruire de nouveaux indicateurs d’évaluation</a:t>
            </a:r>
          </a:p>
        </p:txBody>
      </p:sp>
      <p:sp>
        <p:nvSpPr>
          <p:cNvPr id="7" name="Flèche vers la droite 6"/>
          <p:cNvSpPr/>
          <p:nvPr/>
        </p:nvSpPr>
        <p:spPr>
          <a:xfrm>
            <a:off x="0" y="6097321"/>
            <a:ext cx="1487101" cy="518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ZoneTexte 7"/>
          <p:cNvSpPr txBox="1"/>
          <p:nvPr/>
        </p:nvSpPr>
        <p:spPr>
          <a:xfrm>
            <a:off x="1709473" y="6064331"/>
            <a:ext cx="743452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dirty="0" smtClean="0"/>
              <a:t>Vers un paradigme assumé de « l’Ecole engagée »</a:t>
            </a:r>
            <a:endParaRPr lang="fr-FR" sz="2800" dirty="0"/>
          </a:p>
        </p:txBody>
      </p:sp>
    </p:spTree>
    <p:extLst>
      <p:ext uri="{BB962C8B-B14F-4D97-AF65-F5344CB8AC3E}">
        <p14:creationId xmlns:p14="http://schemas.microsoft.com/office/powerpoint/2010/main" val="3656251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a:t>2</a:t>
            </a:r>
            <a:r>
              <a:rPr lang="fr-FR" sz="4000" dirty="0" smtClean="0"/>
              <a:t>. Le paradigme de l’ « unique »</a:t>
            </a:r>
            <a:endParaRPr lang="fr-FR" sz="4000" dirty="0"/>
          </a:p>
        </p:txBody>
      </p:sp>
      <p:sp>
        <p:nvSpPr>
          <p:cNvPr id="4" name="Espace réservé du numéro de diapositive 3"/>
          <p:cNvSpPr>
            <a:spLocks noGrp="1"/>
          </p:cNvSpPr>
          <p:nvPr>
            <p:ph type="sldNum" sz="quarter" idx="12"/>
          </p:nvPr>
        </p:nvSpPr>
        <p:spPr/>
        <p:txBody>
          <a:bodyPr/>
          <a:lstStyle/>
          <a:p>
            <a:fld id="{DF28FB93-0A08-4E7D-8E63-9EFA29F1E093}" type="slidenum">
              <a:rPr lang="en-US" smtClean="0"/>
              <a:pPr/>
              <a:t>5</a:t>
            </a:fld>
            <a:endParaRPr lang="en-US" dirty="0"/>
          </a:p>
        </p:txBody>
      </p:sp>
      <p:sp>
        <p:nvSpPr>
          <p:cNvPr id="7" name="Flèche vers la droite 6"/>
          <p:cNvSpPr/>
          <p:nvPr/>
        </p:nvSpPr>
        <p:spPr>
          <a:xfrm>
            <a:off x="0" y="6097321"/>
            <a:ext cx="1487101" cy="518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ZoneTexte 7"/>
          <p:cNvSpPr txBox="1"/>
          <p:nvPr/>
        </p:nvSpPr>
        <p:spPr>
          <a:xfrm>
            <a:off x="1610509" y="6064331"/>
            <a:ext cx="743452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dirty="0" smtClean="0"/>
              <a:t>Vers un paradigme de la construction du commun</a:t>
            </a:r>
            <a:endParaRPr lang="fr-FR" sz="2800" dirty="0"/>
          </a:p>
        </p:txBody>
      </p:sp>
      <p:graphicFrame>
        <p:nvGraphicFramePr>
          <p:cNvPr id="11" name="Espace réservé du contenu 10"/>
          <p:cNvGraphicFramePr>
            <a:graphicFrameLocks noGrp="1"/>
          </p:cNvGraphicFramePr>
          <p:nvPr>
            <p:ph idx="1"/>
            <p:extLst>
              <p:ext uri="{D42A27DB-BD31-4B8C-83A1-F6EECF244321}">
                <p14:modId xmlns:p14="http://schemas.microsoft.com/office/powerpoint/2010/main" val="4029539910"/>
              </p:ext>
            </p:extLst>
          </p:nvPr>
        </p:nvGraphicFramePr>
        <p:xfrm>
          <a:off x="457200" y="1600200"/>
          <a:ext cx="8229600" cy="3991770"/>
        </p:xfrm>
        <a:graphic>
          <a:graphicData uri="http://schemas.openxmlformats.org/drawingml/2006/table">
            <a:tbl>
              <a:tblPr firstRow="1" bandRow="1">
                <a:tableStyleId>{073A0DAA-6AF3-43AB-8588-CEC1D06C72B9}</a:tableStyleId>
              </a:tblPr>
              <a:tblGrid>
                <a:gridCol w="4114800"/>
                <a:gridCol w="4114800"/>
              </a:tblGrid>
              <a:tr h="1563940">
                <a:tc>
                  <a:txBody>
                    <a:bodyPr/>
                    <a:lstStyle/>
                    <a:p>
                      <a:pPr algn="ctr"/>
                      <a:r>
                        <a:rPr lang="fr-FR" sz="3200" dirty="0" smtClean="0"/>
                        <a:t>Paradigme de </a:t>
                      </a:r>
                    </a:p>
                    <a:p>
                      <a:pPr algn="ctr"/>
                      <a:r>
                        <a:rPr lang="fr-FR" sz="3200" dirty="0" smtClean="0"/>
                        <a:t>l’unique</a:t>
                      </a:r>
                      <a:endParaRPr lang="fr-FR" sz="3200" dirty="0"/>
                    </a:p>
                  </a:txBody>
                  <a:tcPr/>
                </a:tc>
                <a:tc>
                  <a:txBody>
                    <a:bodyPr/>
                    <a:lstStyle/>
                    <a:p>
                      <a:pPr algn="ctr"/>
                      <a:r>
                        <a:rPr lang="fr-FR" sz="3200" dirty="0" smtClean="0"/>
                        <a:t>Paradigme du commun</a:t>
                      </a:r>
                      <a:endParaRPr lang="fr-FR" sz="3200" dirty="0"/>
                    </a:p>
                  </a:txBody>
                  <a:tcPr/>
                </a:tc>
              </a:tr>
              <a:tr h="543655">
                <a:tc>
                  <a:txBody>
                    <a:bodyPr/>
                    <a:lstStyle/>
                    <a:p>
                      <a:r>
                        <a:rPr lang="fr-FR" sz="2400" dirty="0" smtClean="0"/>
                        <a:t>S’impose</a:t>
                      </a:r>
                      <a:endParaRPr lang="fr-FR" sz="2400" dirty="0"/>
                    </a:p>
                  </a:txBody>
                  <a:tcPr/>
                </a:tc>
                <a:tc>
                  <a:txBody>
                    <a:bodyPr/>
                    <a:lstStyle/>
                    <a:p>
                      <a:r>
                        <a:rPr lang="fr-FR" sz="2400" dirty="0" smtClean="0"/>
                        <a:t>Se construit</a:t>
                      </a:r>
                      <a:endParaRPr lang="fr-FR" sz="2400" dirty="0"/>
                    </a:p>
                  </a:txBody>
                  <a:tcPr/>
                </a:tc>
              </a:tr>
              <a:tr h="543655">
                <a:tc>
                  <a:txBody>
                    <a:bodyPr/>
                    <a:lstStyle/>
                    <a:p>
                      <a:r>
                        <a:rPr lang="fr-FR" sz="2400" dirty="0" smtClean="0"/>
                        <a:t>S’enkyste (chronologie)</a:t>
                      </a:r>
                      <a:endParaRPr lang="fr-FR" sz="2400" dirty="0"/>
                    </a:p>
                  </a:txBody>
                  <a:tcPr/>
                </a:tc>
                <a:tc>
                  <a:txBody>
                    <a:bodyPr/>
                    <a:lstStyle/>
                    <a:p>
                      <a:r>
                        <a:rPr lang="fr-FR" sz="2400" dirty="0" smtClean="0"/>
                        <a:t>Se découvre (genèse)</a:t>
                      </a:r>
                      <a:endParaRPr lang="fr-FR" sz="2400" dirty="0"/>
                    </a:p>
                  </a:txBody>
                  <a:tcPr/>
                </a:tc>
              </a:tr>
              <a:tr h="1340520">
                <a:tc>
                  <a:txBody>
                    <a:bodyPr/>
                    <a:lstStyle/>
                    <a:p>
                      <a:r>
                        <a:rPr lang="fr-FR" sz="2400" dirty="0" smtClean="0"/>
                        <a:t>Se transmet par le seule « mathesis » (principe de l’intelligibilité</a:t>
                      </a:r>
                      <a:r>
                        <a:rPr lang="fr-FR" sz="2400" baseline="0" dirty="0" smtClean="0"/>
                        <a:t> suffisante)</a:t>
                      </a:r>
                      <a:endParaRPr lang="fr-FR" sz="2400" dirty="0"/>
                    </a:p>
                  </a:txBody>
                  <a:tcPr/>
                </a:tc>
                <a:tc>
                  <a:txBody>
                    <a:bodyPr/>
                    <a:lstStyle/>
                    <a:p>
                      <a:r>
                        <a:rPr lang="fr-FR" sz="2400" dirty="0" smtClean="0"/>
                        <a:t>S’articule dialectiquement dans l’interaction</a:t>
                      </a:r>
                      <a:r>
                        <a:rPr lang="fr-FR" sz="2400" baseline="0" dirty="0" smtClean="0"/>
                        <a:t> régulée et la confrontation avec les </a:t>
                      </a:r>
                      <a:r>
                        <a:rPr lang="fr-FR" sz="2400" baseline="0" dirty="0" err="1" smtClean="0"/>
                        <a:t>oeuvres</a:t>
                      </a:r>
                      <a:endParaRPr lang="fr-FR" sz="2400" dirty="0"/>
                    </a:p>
                  </a:txBody>
                  <a:tcPr/>
                </a:tc>
              </a:tr>
            </a:tbl>
          </a:graphicData>
        </a:graphic>
      </p:graphicFrame>
    </p:spTree>
    <p:extLst>
      <p:ext uri="{BB962C8B-B14F-4D97-AF65-F5344CB8AC3E}">
        <p14:creationId xmlns:p14="http://schemas.microsoft.com/office/powerpoint/2010/main" val="372667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199"/>
            <a:ext cx="8229600" cy="1307817"/>
          </a:xfrm>
        </p:spPr>
        <p:txBody>
          <a:bodyPr>
            <a:noAutofit/>
          </a:bodyPr>
          <a:lstStyle/>
          <a:p>
            <a:r>
              <a:rPr lang="fr-FR" sz="4000" dirty="0" smtClean="0"/>
              <a:t>3. Le paradigme de la « pédagogie scientifique »</a:t>
            </a:r>
            <a:endParaRPr lang="fr-FR" sz="4000" dirty="0"/>
          </a:p>
        </p:txBody>
      </p:sp>
      <p:sp>
        <p:nvSpPr>
          <p:cNvPr id="4" name="Espace réservé du numéro de diapositive 3"/>
          <p:cNvSpPr>
            <a:spLocks noGrp="1"/>
          </p:cNvSpPr>
          <p:nvPr>
            <p:ph type="sldNum" sz="quarter" idx="12"/>
          </p:nvPr>
        </p:nvSpPr>
        <p:spPr/>
        <p:txBody>
          <a:bodyPr/>
          <a:lstStyle/>
          <a:p>
            <a:fld id="{DF28FB93-0A08-4E7D-8E63-9EFA29F1E093}" type="slidenum">
              <a:rPr lang="en-US" smtClean="0"/>
              <a:pPr/>
              <a:t>6</a:t>
            </a:fld>
            <a:endParaRPr lang="en-US" dirty="0"/>
          </a:p>
        </p:txBody>
      </p:sp>
      <p:sp>
        <p:nvSpPr>
          <p:cNvPr id="7" name="Flèche vers la droite 6"/>
          <p:cNvSpPr/>
          <p:nvPr/>
        </p:nvSpPr>
        <p:spPr>
          <a:xfrm>
            <a:off x="0" y="5876869"/>
            <a:ext cx="1487101" cy="518058"/>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idx="1"/>
          </p:nvPr>
        </p:nvSpPr>
        <p:spPr>
          <a:xfrm>
            <a:off x="457200" y="1880486"/>
            <a:ext cx="8229600" cy="3546530"/>
          </a:xfrm>
        </p:spPr>
        <p:txBody>
          <a:bodyPr>
            <a:normAutofit lnSpcReduction="10000"/>
          </a:bodyPr>
          <a:lstStyle/>
          <a:p>
            <a:pPr>
              <a:lnSpc>
                <a:spcPct val="100000"/>
              </a:lnSpc>
              <a:buFont typeface="Wingdings" charset="2"/>
              <a:buChar char="ü"/>
            </a:pPr>
            <a:r>
              <a:rPr lang="fr-FR" dirty="0" smtClean="0"/>
              <a:t> La connaissance des « mécanismes cérébraux » permet d’accéder aux mécanismes mentaux (opérations mentales</a:t>
            </a:r>
            <a:r>
              <a:rPr lang="fr-FR" dirty="0"/>
              <a:t>) : </a:t>
            </a:r>
            <a:r>
              <a:rPr lang="fr-FR" dirty="0" err="1" smtClean="0"/>
              <a:t>neuropédagogie</a:t>
            </a:r>
            <a:r>
              <a:rPr lang="fr-FR" dirty="0" smtClean="0"/>
              <a:t> </a:t>
            </a:r>
          </a:p>
          <a:p>
            <a:pPr>
              <a:lnSpc>
                <a:spcPct val="100000"/>
              </a:lnSpc>
              <a:buFont typeface="Wingdings" charset="2"/>
              <a:buChar char="ü"/>
            </a:pPr>
            <a:r>
              <a:rPr lang="fr-FR" dirty="0"/>
              <a:t> </a:t>
            </a:r>
            <a:r>
              <a:rPr lang="fr-FR" dirty="0" smtClean="0"/>
              <a:t> La connaissance des opérations mentales permet, à elle seule, de construire des dispositifs pédagogiques</a:t>
            </a:r>
            <a:endParaRPr lang="fr-FR" dirty="0"/>
          </a:p>
        </p:txBody>
      </p:sp>
      <p:sp>
        <p:nvSpPr>
          <p:cNvPr id="5" name="ZoneTexte 4"/>
          <p:cNvSpPr txBox="1"/>
          <p:nvPr/>
        </p:nvSpPr>
        <p:spPr>
          <a:xfrm>
            <a:off x="1764885" y="5690944"/>
            <a:ext cx="7158504"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sz="2800" dirty="0" smtClean="0"/>
              <a:t>Poincaré : « La science parle à l’indicatif, pas à l’impératif. »</a:t>
            </a:r>
            <a:endParaRPr lang="fr-FR" sz="2800" dirty="0"/>
          </a:p>
        </p:txBody>
      </p:sp>
    </p:spTree>
    <p:extLst>
      <p:ext uri="{BB962C8B-B14F-4D97-AF65-F5344CB8AC3E}">
        <p14:creationId xmlns:p14="http://schemas.microsoft.com/office/powerpoint/2010/main" val="3930778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 grpId="0" build="p" bldLvl="3"/>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F28FB93-0A08-4E7D-8E63-9EFA29F1E093}" type="slidenum">
              <a:rPr lang="en-US" smtClean="0"/>
              <a:pPr/>
              <a:t>7</a:t>
            </a:fld>
            <a:endParaRPr lang="en-US" dirty="0"/>
          </a:p>
        </p:txBody>
      </p:sp>
      <p:sp>
        <p:nvSpPr>
          <p:cNvPr id="5" name="ZoneTexte 4"/>
          <p:cNvSpPr txBox="1"/>
          <p:nvPr/>
        </p:nvSpPr>
        <p:spPr>
          <a:xfrm>
            <a:off x="418352" y="336177"/>
            <a:ext cx="7784353" cy="707886"/>
          </a:xfrm>
          <a:prstGeom prst="rect">
            <a:avLst/>
          </a:prstGeom>
          <a:noFill/>
        </p:spPr>
        <p:txBody>
          <a:bodyPr wrap="square" rtlCol="0">
            <a:spAutoFit/>
          </a:bodyPr>
          <a:lstStyle/>
          <a:p>
            <a:r>
              <a:rPr lang="fr-FR" sz="4000" dirty="0" smtClean="0">
                <a:solidFill>
                  <a:schemeClr val="accent1"/>
                </a:solidFill>
              </a:rPr>
              <a:t>Une alerte philosophique</a:t>
            </a:r>
            <a:r>
              <a:rPr lang="mr-IN" sz="4000" dirty="0" smtClean="0">
                <a:solidFill>
                  <a:schemeClr val="accent1"/>
                </a:solidFill>
              </a:rPr>
              <a:t>…</a:t>
            </a:r>
            <a:endParaRPr lang="fr-FR" sz="4000" dirty="0">
              <a:solidFill>
                <a:schemeClr val="accent1"/>
              </a:solidFill>
            </a:endParaRPr>
          </a:p>
        </p:txBody>
      </p:sp>
      <p:pic>
        <p:nvPicPr>
          <p:cNvPr id="6" name="Image 5" descr="couv_gabrie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96" y="1451735"/>
            <a:ext cx="3100294" cy="4904615"/>
          </a:xfrm>
          <a:prstGeom prst="rect">
            <a:avLst/>
          </a:prstGeom>
        </p:spPr>
      </p:pic>
      <p:sp>
        <p:nvSpPr>
          <p:cNvPr id="7" name="ZoneTexte 6"/>
          <p:cNvSpPr txBox="1"/>
          <p:nvPr/>
        </p:nvSpPr>
        <p:spPr>
          <a:xfrm>
            <a:off x="3287059" y="1289652"/>
            <a:ext cx="5685117" cy="5262979"/>
          </a:xfrm>
          <a:prstGeom prst="rect">
            <a:avLst/>
          </a:prstGeom>
          <a:noFill/>
        </p:spPr>
        <p:txBody>
          <a:bodyPr wrap="square" rtlCol="0">
            <a:spAutoFit/>
          </a:bodyPr>
          <a:lstStyle/>
          <a:p>
            <a:r>
              <a:rPr lang="fr-FR" sz="2400" dirty="0" smtClean="0"/>
              <a:t>« Certes, sans un système nerveux central, il n’y aurait pas d’esprit. C’est là une condition nécessaire pour que nous menions une vie consciente : mais notre cerveau n’est pas identique à notre vie consciente </a:t>
            </a:r>
            <a:r>
              <a:rPr lang="mr-IN" sz="2400" dirty="0" smtClean="0"/>
              <a:t>–</a:t>
            </a:r>
            <a:r>
              <a:rPr lang="fr-FR" sz="2400" dirty="0" smtClean="0"/>
              <a:t> et, en outre, une condition nécessaire est bien loin d’être suffisante</a:t>
            </a:r>
            <a:r>
              <a:rPr lang="mr-IN" sz="2400" dirty="0" smtClean="0"/>
              <a:t>…</a:t>
            </a:r>
            <a:r>
              <a:rPr lang="fr-FR" sz="2400" dirty="0" smtClean="0"/>
              <a:t> (</a:t>
            </a:r>
            <a:r>
              <a:rPr lang="mr-IN" sz="2400" dirty="0" smtClean="0"/>
              <a:t>…</a:t>
            </a:r>
            <a:r>
              <a:rPr lang="fr-FR" sz="2400" dirty="0" smtClean="0"/>
              <a:t>) Un acte posé par une personne ne devient vraiment intelligible que si nous comprenons son projet et nous ne pouvons entrer en relation avec lui que si nous le percevons et nous percevons nous-même comme intention. (</a:t>
            </a:r>
            <a:r>
              <a:rPr lang="mr-IN" sz="2400" dirty="0" smtClean="0"/>
              <a:t>…</a:t>
            </a:r>
            <a:r>
              <a:rPr lang="fr-FR" sz="2400" dirty="0" smtClean="0"/>
              <a:t>) Les cerveaux n’ont pas d’intentions, seuls en ont ceux qui ont bien plus qu’un cerveau. »</a:t>
            </a:r>
            <a:endParaRPr lang="fr-FR" sz="2400" dirty="0"/>
          </a:p>
        </p:txBody>
      </p:sp>
    </p:spTree>
    <p:extLst>
      <p:ext uri="{BB962C8B-B14F-4D97-AF65-F5344CB8AC3E}">
        <p14:creationId xmlns:p14="http://schemas.microsoft.com/office/powerpoint/2010/main" val="2069980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F28FB93-0A08-4E7D-8E63-9EFA29F1E093}" type="slidenum">
              <a:rPr lang="en-US" smtClean="0"/>
              <a:pPr/>
              <a:t>8</a:t>
            </a:fld>
            <a:endParaRPr lang="en-US" dirty="0"/>
          </a:p>
        </p:txBody>
      </p:sp>
      <p:pic>
        <p:nvPicPr>
          <p:cNvPr id="5" name="Image 4" descr="couv-cifali.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18" y="1370627"/>
            <a:ext cx="3503706" cy="5350848"/>
          </a:xfrm>
          <a:prstGeom prst="rect">
            <a:avLst/>
          </a:prstGeom>
        </p:spPr>
      </p:pic>
      <p:sp>
        <p:nvSpPr>
          <p:cNvPr id="6" name="ZoneTexte 5"/>
          <p:cNvSpPr txBox="1"/>
          <p:nvPr/>
        </p:nvSpPr>
        <p:spPr>
          <a:xfrm>
            <a:off x="283882" y="328706"/>
            <a:ext cx="6977530" cy="707886"/>
          </a:xfrm>
          <a:prstGeom prst="rect">
            <a:avLst/>
          </a:prstGeom>
          <a:noFill/>
        </p:spPr>
        <p:txBody>
          <a:bodyPr wrap="square" rtlCol="0">
            <a:spAutoFit/>
          </a:bodyPr>
          <a:lstStyle/>
          <a:p>
            <a:r>
              <a:rPr lang="fr-FR" sz="4000" dirty="0" smtClean="0">
                <a:solidFill>
                  <a:schemeClr val="accent1"/>
                </a:solidFill>
                <a:latin typeface="+mj-lt"/>
              </a:rPr>
              <a:t>Une alerte pédagogique</a:t>
            </a:r>
            <a:r>
              <a:rPr lang="mr-IN" sz="4000" dirty="0" smtClean="0">
                <a:solidFill>
                  <a:schemeClr val="accent1"/>
                </a:solidFill>
                <a:latin typeface="+mj-lt"/>
              </a:rPr>
              <a:t>…</a:t>
            </a:r>
            <a:endParaRPr lang="fr-FR" sz="4000" dirty="0">
              <a:solidFill>
                <a:schemeClr val="accent1"/>
              </a:solidFill>
              <a:latin typeface="+mj-lt"/>
            </a:endParaRPr>
          </a:p>
        </p:txBody>
      </p:sp>
      <p:sp>
        <p:nvSpPr>
          <p:cNvPr id="7" name="ZoneTexte 6"/>
          <p:cNvSpPr txBox="1"/>
          <p:nvPr/>
        </p:nvSpPr>
        <p:spPr>
          <a:xfrm>
            <a:off x="3772647" y="1370627"/>
            <a:ext cx="4624294" cy="5355313"/>
          </a:xfrm>
          <a:prstGeom prst="rect">
            <a:avLst/>
          </a:prstGeom>
          <a:noFill/>
        </p:spPr>
        <p:txBody>
          <a:bodyPr wrap="square" rtlCol="0">
            <a:spAutoFit/>
          </a:bodyPr>
          <a:lstStyle/>
          <a:p>
            <a:r>
              <a:rPr lang="fr-FR" dirty="0" smtClean="0"/>
              <a:t>« Partir d’acquis scientifiques pour les appliquer mécaniquement peut conduire à des cécités, et même à des violence si, insensibles à ce qui se passe, des chercheurs ou des praticiens restent trop enfermés dans leurs certitudes. La relation d’apprentissage et d’accompagnement demande, certes, des connaissances préalables mais également d’être en contact avec ce qui surgit de différent dans une relation pédagogique singulière avec un autre être humain. C’est précisément le lien entre savoirs et positions cliniques qui permet la plupart du temps d’aider à ce qu’un élève dépasse ses difficultés. Un professionnel peut lui proposer de « bons » dispositifs, mais c’est à un élève, accompagné, d’œuvrer pour ne pas rester bloqué, pour cesser de fuir, pour se construire comme sujet. »</a:t>
            </a:r>
          </a:p>
          <a:p>
            <a:pPr algn="r"/>
            <a:r>
              <a:rPr lang="fr-FR" dirty="0" smtClean="0"/>
              <a:t>Mireille </a:t>
            </a:r>
            <a:r>
              <a:rPr lang="fr-FR" dirty="0" err="1" smtClean="0"/>
              <a:t>Cifali</a:t>
            </a:r>
            <a:endParaRPr lang="fr-FR" dirty="0"/>
          </a:p>
        </p:txBody>
      </p:sp>
    </p:spTree>
    <p:extLst>
      <p:ext uri="{BB962C8B-B14F-4D97-AF65-F5344CB8AC3E}">
        <p14:creationId xmlns:p14="http://schemas.microsoft.com/office/powerpoint/2010/main" val="2413760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DF28FB93-0A08-4E7D-8E63-9EFA29F1E093}" type="slidenum">
              <a:rPr lang="en-US" smtClean="0"/>
              <a:pPr/>
              <a:t>9</a:t>
            </a:fld>
            <a:endParaRPr lang="en-US" dirty="0"/>
          </a:p>
        </p:txBody>
      </p:sp>
      <p:sp>
        <p:nvSpPr>
          <p:cNvPr id="5" name="Espace réservé du contenu 4"/>
          <p:cNvSpPr txBox="1">
            <a:spLocks noGrp="1"/>
          </p:cNvSpPr>
          <p:nvPr>
            <p:ph idx="1"/>
          </p:nvPr>
        </p:nvSpPr>
        <p:spPr>
          <a:xfrm>
            <a:off x="1896838" y="1610672"/>
            <a:ext cx="6789961"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indent="0" algn="ctr">
              <a:lnSpc>
                <a:spcPct val="100000"/>
              </a:lnSpc>
              <a:buNone/>
            </a:pPr>
            <a:r>
              <a:rPr lang="fr-FR" sz="5400" dirty="0" smtClean="0"/>
              <a:t>Vers un paradigme pédagogique articulant finalités, connaissances et outils</a:t>
            </a:r>
            <a:endParaRPr lang="fr-FR" sz="5400" dirty="0"/>
          </a:p>
        </p:txBody>
      </p:sp>
      <p:sp>
        <p:nvSpPr>
          <p:cNvPr id="6" name="Flèche vers la droite 5"/>
          <p:cNvSpPr/>
          <p:nvPr/>
        </p:nvSpPr>
        <p:spPr>
          <a:xfrm>
            <a:off x="560805" y="2936197"/>
            <a:ext cx="978408" cy="7258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5432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theme/theme1.xml><?xml version="1.0" encoding="utf-8"?>
<a:theme xmlns:a="http://schemas.openxmlformats.org/drawingml/2006/main" name="Aube">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Aube.thmx</Template>
  <TotalTime>2850</TotalTime>
  <Words>730</Words>
  <Application>Microsoft Macintosh PowerPoint</Application>
  <PresentationFormat>Présentation à l'écran (4:3)</PresentationFormat>
  <Paragraphs>137</Paragraphs>
  <Slides>18</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18</vt:i4>
      </vt:variant>
    </vt:vector>
  </HeadingPairs>
  <TitlesOfParts>
    <vt:vector size="27" baseType="lpstr">
      <vt:lpstr>Calibri</vt:lpstr>
      <vt:lpstr>Corbel</vt:lpstr>
      <vt:lpstr>ＤＦＰ行書体</vt:lpstr>
      <vt:lpstr>Helvetica</vt:lpstr>
      <vt:lpstr>Mangal</vt:lpstr>
      <vt:lpstr>ＭＳ Ｐゴシック</vt:lpstr>
      <vt:lpstr>Wingdings</vt:lpstr>
      <vt:lpstr>Arial</vt:lpstr>
      <vt:lpstr>Aube</vt:lpstr>
      <vt:lpstr>Littérature, langages et politiques </vt:lpstr>
      <vt:lpstr>Introduction : qu’est-ce que la pédagogie ?</vt:lpstr>
      <vt:lpstr>I. Les paradigmes dominants de la « restauration anti-pédagogiste »</vt:lpstr>
      <vt:lpstr>1. Le paradigme de l’ « école efficace »</vt:lpstr>
      <vt:lpstr>2. Le paradigme de l’ « unique »</vt:lpstr>
      <vt:lpstr>3. Le paradigme de la « pédagogie scientifique »</vt:lpstr>
      <vt:lpstr>Présentation PowerPoint</vt:lpstr>
      <vt:lpstr>Présentation PowerPoint</vt:lpstr>
      <vt:lpstr>Présentation PowerPoint</vt:lpstr>
      <vt:lpstr>Présentation PowerPoint</vt:lpstr>
      <vt:lpstr>Présentation PowerPoint</vt:lpstr>
      <vt:lpstr>Les trois pôles de tout modèle pédagogique évoluent et reconfigurent ainsi de nouveaux modèles :  </vt:lpstr>
      <vt:lpstr>II – Quel modèle pédagogique pour aujourd’hui ? </vt:lpstr>
      <vt:lpstr>Présentation PowerPoint</vt:lpstr>
      <vt:lpstr>Pôle praxéologique : </vt:lpstr>
      <vt:lpstr>Pôle praxéologique : </vt:lpstr>
      <vt:lpstr>Pôle praxéologique</vt:lpstr>
      <vt:lpstr>Conclusion :</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Neurosciences et pédagogie…  La science ne fait pas la classe !</dc:title>
  <dc:creator>Philippe Meirieu</dc:creator>
  <cp:lastModifiedBy>Viviane Youx</cp:lastModifiedBy>
  <cp:revision>65</cp:revision>
  <cp:lastPrinted>2017-10-06T17:14:00Z</cp:lastPrinted>
  <dcterms:created xsi:type="dcterms:W3CDTF">2017-05-10T09:03:22Z</dcterms:created>
  <dcterms:modified xsi:type="dcterms:W3CDTF">2017-10-16T08:40:51Z</dcterms:modified>
</cp:coreProperties>
</file>