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65" r:id="rId4"/>
    <p:sldId id="266" r:id="rId5"/>
    <p:sldId id="267" r:id="rId6"/>
    <p:sldId id="270" r:id="rId7"/>
    <p:sldId id="271" r:id="rId8"/>
    <p:sldId id="259" r:id="rId9"/>
    <p:sldId id="260" r:id="rId10"/>
    <p:sldId id="261" r:id="rId11"/>
    <p:sldId id="262" r:id="rId12"/>
    <p:sldId id="263" r:id="rId13"/>
    <p:sldId id="264" r:id="rId14"/>
    <p:sldId id="272"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02" autoAdjust="0"/>
    <p:restoredTop sz="94660"/>
  </p:normalViewPr>
  <p:slideViewPr>
    <p:cSldViewPr snapToGrid="0">
      <p:cViewPr varScale="1">
        <p:scale>
          <a:sx n="82" d="100"/>
          <a:sy n="82" d="100"/>
        </p:scale>
        <p:origin x="11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1"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C0D93D7-A1CF-4CCE-8137-D1CA0F46A5C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9270A231-3F11-4AF7-9DAB-384504CA9D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5700CC2F-021F-4E89-B69A-A497A696ABC7}"/>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5" name="Espace réservé du pied de page 4">
            <a:extLst>
              <a:ext uri="{FF2B5EF4-FFF2-40B4-BE49-F238E27FC236}">
                <a16:creationId xmlns="" xmlns:a16="http://schemas.microsoft.com/office/drawing/2014/main" id="{7B51EF7F-918F-4811-84F6-A2AA74A7E742}"/>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 xmlns:a16="http://schemas.microsoft.com/office/drawing/2014/main" id="{A45626B5-AE1A-4EE3-9A9C-5B497325041B}"/>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986221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480EB0A-9EA4-4C00-B203-32DDE4974B3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3C701C5D-7AA6-4F71-B9F5-1CD155DE6A11}"/>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4548353D-C296-4630-A5A9-ABD6BEF4B0D9}"/>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5" name="Espace réservé du pied de page 4">
            <a:extLst>
              <a:ext uri="{FF2B5EF4-FFF2-40B4-BE49-F238E27FC236}">
                <a16:creationId xmlns="" xmlns:a16="http://schemas.microsoft.com/office/drawing/2014/main" id="{FD793D20-5C3B-410D-B466-3E40B53EA213}"/>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 xmlns:a16="http://schemas.microsoft.com/office/drawing/2014/main" id="{80A83B72-0FCF-471A-A949-81C8543E921E}"/>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416271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7918DBCB-D466-49C7-A34D-7E44520ECA9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4462E00B-0D99-454D-89D6-46E07231198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526AECA8-BCDE-4E96-8AE9-298FE7FAD2AE}"/>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5" name="Espace réservé du pied de page 4">
            <a:extLst>
              <a:ext uri="{FF2B5EF4-FFF2-40B4-BE49-F238E27FC236}">
                <a16:creationId xmlns="" xmlns:a16="http://schemas.microsoft.com/office/drawing/2014/main" id="{7ACD7350-6903-4FA1-8714-27E4F006B4A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 xmlns:a16="http://schemas.microsoft.com/office/drawing/2014/main" id="{B2011145-78EF-414E-8A94-387B2FC99D16}"/>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4137568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C498927-83C2-4E97-ACD1-BED5CE8E71E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65D90AEA-E6F5-43C1-9194-880AE0A575EB}"/>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F5D9A95F-A335-4AE3-BC3C-C8598555B782}"/>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5" name="Espace réservé du pied de page 4">
            <a:extLst>
              <a:ext uri="{FF2B5EF4-FFF2-40B4-BE49-F238E27FC236}">
                <a16:creationId xmlns="" xmlns:a16="http://schemas.microsoft.com/office/drawing/2014/main" id="{E086EF41-8E08-405B-B488-31EF07413268}"/>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 xmlns:a16="http://schemas.microsoft.com/office/drawing/2014/main" id="{7889F66D-B981-432F-B2CB-B8C8E47A50C9}"/>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2573777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591F8C6-637B-4DC0-A670-31EF61D410B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B4A5EF5B-AC25-4A38-B3B3-64C0ADD3E4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 xmlns:a16="http://schemas.microsoft.com/office/drawing/2014/main" id="{75B58ADA-5B6E-457B-905C-D95296EF6414}"/>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5" name="Espace réservé du pied de page 4">
            <a:extLst>
              <a:ext uri="{FF2B5EF4-FFF2-40B4-BE49-F238E27FC236}">
                <a16:creationId xmlns="" xmlns:a16="http://schemas.microsoft.com/office/drawing/2014/main" id="{3F020246-054D-467B-9FBE-37E1D88359F6}"/>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 xmlns:a16="http://schemas.microsoft.com/office/drawing/2014/main" id="{9AA2D2EA-AB38-41DE-8BF6-9F19DD736B5B}"/>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659049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7CDD80F-023A-4BBB-8634-4B9B0CBB6AC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5E6A059C-388D-401C-A610-A9F0360FCEA8}"/>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EE8850D4-5AF9-443C-B4A0-18F064D3C372}"/>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88E514B7-A136-405B-9379-EB4F87235384}"/>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6" name="Espace réservé du pied de page 5">
            <a:extLst>
              <a:ext uri="{FF2B5EF4-FFF2-40B4-BE49-F238E27FC236}">
                <a16:creationId xmlns="" xmlns:a16="http://schemas.microsoft.com/office/drawing/2014/main" id="{66DF3938-EF63-47F1-9F3B-CE6C73609998}"/>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 xmlns:a16="http://schemas.microsoft.com/office/drawing/2014/main" id="{AE88601C-557B-4617-AF1D-57551AC539DC}"/>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303065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688136A-AECD-4617-838E-E7C907C9A8B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C2B65C31-6CD8-47C7-B96B-E9D9682058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 xmlns:a16="http://schemas.microsoft.com/office/drawing/2014/main" id="{8EFCD934-B89B-4E9A-9E85-43A7F15E88AE}"/>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EF80F03A-32BF-4B99-8673-863906DA52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 xmlns:a16="http://schemas.microsoft.com/office/drawing/2014/main" id="{66A9C3AF-4BAF-4C28-BA0E-FE866FD6906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F953D520-87DA-4C4D-B4DE-D733F59252E6}"/>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8" name="Espace réservé du pied de page 7">
            <a:extLst>
              <a:ext uri="{FF2B5EF4-FFF2-40B4-BE49-F238E27FC236}">
                <a16:creationId xmlns="" xmlns:a16="http://schemas.microsoft.com/office/drawing/2014/main" id="{622A5D85-B1EC-4125-A9B9-2D73A85C1265}"/>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 xmlns:a16="http://schemas.microsoft.com/office/drawing/2014/main" id="{F7538921-6146-42AD-A918-5033CCDE2AB0}"/>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154081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A14BFBC-F5CD-44FF-8E16-992C0CF881F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66424015-8137-49C2-9571-3418BDE182F7}"/>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4" name="Espace réservé du pied de page 3">
            <a:extLst>
              <a:ext uri="{FF2B5EF4-FFF2-40B4-BE49-F238E27FC236}">
                <a16:creationId xmlns="" xmlns:a16="http://schemas.microsoft.com/office/drawing/2014/main" id="{1F46ED17-B024-4719-A004-749F77BD5507}"/>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 xmlns:a16="http://schemas.microsoft.com/office/drawing/2014/main" id="{5FE23AF6-A895-422E-B826-1315223B7ABF}"/>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2308319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72E71E64-95BC-40DF-A780-72F14D0C9A62}"/>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3" name="Espace réservé du pied de page 2">
            <a:extLst>
              <a:ext uri="{FF2B5EF4-FFF2-40B4-BE49-F238E27FC236}">
                <a16:creationId xmlns="" xmlns:a16="http://schemas.microsoft.com/office/drawing/2014/main" id="{95A56922-8187-465D-B114-D9808D094A80}"/>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 xmlns:a16="http://schemas.microsoft.com/office/drawing/2014/main" id="{73F4D110-B985-4715-A217-E8BBE23D48DB}"/>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2302394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6B1CC75-0044-4416-A0DA-4FCF8A15A6A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EAE641B0-3097-412D-80C0-612A28AB6A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471BDC22-B63F-453D-8DD4-560C101F39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 xmlns:a16="http://schemas.microsoft.com/office/drawing/2014/main" id="{62D76C81-990C-4FD4-898D-D2C6208A37D4}"/>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6" name="Espace réservé du pied de page 5">
            <a:extLst>
              <a:ext uri="{FF2B5EF4-FFF2-40B4-BE49-F238E27FC236}">
                <a16:creationId xmlns="" xmlns:a16="http://schemas.microsoft.com/office/drawing/2014/main" id="{2228ABA9-FF6E-4E46-9BB0-F478F6EE467F}"/>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 xmlns:a16="http://schemas.microsoft.com/office/drawing/2014/main" id="{7D7B1400-ADE9-4E56-9436-AB2DAD21258A}"/>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1894745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AC0BC9C-B81E-464A-8A08-0D5A2D9BF64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150AE76B-2415-4271-8CCA-A9E344F6E1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 xmlns:a16="http://schemas.microsoft.com/office/drawing/2014/main" id="{F59C821E-F508-4AB7-94BB-AE78B10B51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 xmlns:a16="http://schemas.microsoft.com/office/drawing/2014/main" id="{5DC2FD4F-5A64-4655-B4F9-8F17972ED9C9}"/>
              </a:ext>
            </a:extLst>
          </p:cNvPr>
          <p:cNvSpPr>
            <a:spLocks noGrp="1"/>
          </p:cNvSpPr>
          <p:nvPr>
            <p:ph type="dt" sz="half" idx="10"/>
          </p:nvPr>
        </p:nvSpPr>
        <p:spPr/>
        <p:txBody>
          <a:bodyPr/>
          <a:lstStyle/>
          <a:p>
            <a:fld id="{AC27FDC5-569E-4F9C-BCB2-304BC1BD3923}" type="datetimeFigureOut">
              <a:rPr lang="fr-FR" smtClean="0"/>
              <a:t>14/10/2017</a:t>
            </a:fld>
            <a:endParaRPr lang="fr-FR" dirty="0"/>
          </a:p>
        </p:txBody>
      </p:sp>
      <p:sp>
        <p:nvSpPr>
          <p:cNvPr id="6" name="Espace réservé du pied de page 5">
            <a:extLst>
              <a:ext uri="{FF2B5EF4-FFF2-40B4-BE49-F238E27FC236}">
                <a16:creationId xmlns="" xmlns:a16="http://schemas.microsoft.com/office/drawing/2014/main" id="{22B486B6-3568-456A-AF6A-701B02546D19}"/>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 xmlns:a16="http://schemas.microsoft.com/office/drawing/2014/main" id="{34E0E2F8-5B4D-421C-B7F9-0218BC2EFCE4}"/>
              </a:ext>
            </a:extLst>
          </p:cNvPr>
          <p:cNvSpPr>
            <a:spLocks noGrp="1"/>
          </p:cNvSpPr>
          <p:nvPr>
            <p:ph type="sldNum" sz="quarter" idx="12"/>
          </p:nvPr>
        </p:nvSpPr>
        <p:spPr/>
        <p:txBody>
          <a:bodyPr/>
          <a:lstStyle/>
          <a:p>
            <a:fld id="{813DC5BF-0CA0-48D1-A1AF-9C935D8E9EDB}" type="slidenum">
              <a:rPr lang="fr-FR" smtClean="0"/>
              <a:t>‹#›</a:t>
            </a:fld>
            <a:endParaRPr lang="fr-FR" dirty="0"/>
          </a:p>
        </p:txBody>
      </p:sp>
    </p:spTree>
    <p:extLst>
      <p:ext uri="{BB962C8B-B14F-4D97-AF65-F5344CB8AC3E}">
        <p14:creationId xmlns:p14="http://schemas.microsoft.com/office/powerpoint/2010/main" val="10283147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5D7F4FC6-0B18-4EC5-B541-F617E3C908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ADF14A4B-4CAE-4B79-AFAF-55F77816A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7879D62B-D9A0-43EB-8C2D-9266AB1E32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7FDC5-569E-4F9C-BCB2-304BC1BD3923}" type="datetimeFigureOut">
              <a:rPr lang="fr-FR" smtClean="0"/>
              <a:t>14/10/2017</a:t>
            </a:fld>
            <a:endParaRPr lang="fr-FR" dirty="0"/>
          </a:p>
        </p:txBody>
      </p:sp>
      <p:sp>
        <p:nvSpPr>
          <p:cNvPr id="5" name="Espace réservé du pied de page 4">
            <a:extLst>
              <a:ext uri="{FF2B5EF4-FFF2-40B4-BE49-F238E27FC236}">
                <a16:creationId xmlns="" xmlns:a16="http://schemas.microsoft.com/office/drawing/2014/main" id="{A81E2ABA-CD60-42CF-9019-C0569EF117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 xmlns:a16="http://schemas.microsoft.com/office/drawing/2014/main" id="{41800250-F62A-4885-8B1C-FD889AD034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DC5BF-0CA0-48D1-A1AF-9C935D8E9EDB}" type="slidenum">
              <a:rPr lang="fr-FR" smtClean="0"/>
              <a:t>‹#›</a:t>
            </a:fld>
            <a:endParaRPr lang="fr-FR" dirty="0"/>
          </a:p>
        </p:txBody>
      </p:sp>
    </p:spTree>
    <p:extLst>
      <p:ext uri="{BB962C8B-B14F-4D97-AF65-F5344CB8AC3E}">
        <p14:creationId xmlns:p14="http://schemas.microsoft.com/office/powerpoint/2010/main" val="2401013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60000"/>
              <a:lumOff val="40000"/>
            </a:schemeClr>
          </a:solidFill>
        </p:spPr>
        <p:txBody>
          <a:bodyPr/>
          <a:lstStyle/>
          <a:p>
            <a:r>
              <a:rPr lang="fr-FR" b="1" dirty="0" smtClean="0"/>
              <a:t>Journée de réflexion de l’AFEF, </a:t>
            </a:r>
            <a:br>
              <a:rPr lang="fr-FR" b="1" dirty="0" smtClean="0"/>
            </a:br>
            <a:r>
              <a:rPr lang="fr-FR" b="1" dirty="0" smtClean="0"/>
              <a:t>14 octobre 2017</a:t>
            </a:r>
            <a:endParaRPr lang="pt-BR" b="1" dirty="0"/>
          </a:p>
        </p:txBody>
      </p:sp>
      <p:sp>
        <p:nvSpPr>
          <p:cNvPr id="3" name="Espace réservé du contenu 2"/>
          <p:cNvSpPr>
            <a:spLocks noGrp="1"/>
          </p:cNvSpPr>
          <p:nvPr>
            <p:ph idx="1"/>
          </p:nvPr>
        </p:nvSpPr>
        <p:spPr/>
        <p:txBody>
          <a:bodyPr>
            <a:normAutofit/>
          </a:bodyPr>
          <a:lstStyle/>
          <a:p>
            <a:pPr marL="1076325" indent="0">
              <a:buNone/>
            </a:pPr>
            <a:endParaRPr lang="fr-FR" dirty="0" smtClean="0"/>
          </a:p>
          <a:p>
            <a:pPr marL="1076325" indent="0">
              <a:buNone/>
            </a:pPr>
            <a:r>
              <a:rPr lang="fr-FR" dirty="0" smtClean="0"/>
              <a:t>Littérature</a:t>
            </a:r>
            <a:r>
              <a:rPr lang="fr-FR" dirty="0"/>
              <a:t>, langages et </a:t>
            </a:r>
            <a:r>
              <a:rPr lang="fr-FR" dirty="0" smtClean="0"/>
              <a:t>politiques. </a:t>
            </a:r>
          </a:p>
          <a:p>
            <a:pPr marL="1076325" indent="0">
              <a:buNone/>
            </a:pPr>
            <a:endParaRPr lang="fr-FR" dirty="0" smtClean="0"/>
          </a:p>
          <a:p>
            <a:pPr marL="1076325" indent="0">
              <a:buNone/>
            </a:pPr>
            <a:r>
              <a:rPr lang="fr-FR" dirty="0" smtClean="0"/>
              <a:t>Table </a:t>
            </a:r>
            <a:r>
              <a:rPr lang="fr-FR" dirty="0"/>
              <a:t>ronde</a:t>
            </a:r>
          </a:p>
          <a:p>
            <a:pPr marL="2241550" indent="0">
              <a:buNone/>
            </a:pPr>
            <a:r>
              <a:rPr lang="fr-FR" dirty="0" smtClean="0"/>
              <a:t>Quel </a:t>
            </a:r>
            <a:r>
              <a:rPr lang="fr-FR" dirty="0"/>
              <a:t>humanisme, quelle littératie critique, </a:t>
            </a:r>
            <a:r>
              <a:rPr lang="fr-FR" dirty="0" smtClean="0"/>
              <a:t>quel </a:t>
            </a:r>
            <a:r>
              <a:rPr lang="fr-FR" dirty="0"/>
              <a:t>engagement pour les enseignants </a:t>
            </a:r>
            <a:r>
              <a:rPr lang="fr-FR" dirty="0" smtClean="0"/>
              <a:t>?</a:t>
            </a:r>
          </a:p>
          <a:p>
            <a:pPr marL="2241550" indent="0">
              <a:buNone/>
            </a:pPr>
            <a:endParaRPr lang="fr-FR" dirty="0"/>
          </a:p>
          <a:p>
            <a:pPr marL="2241550" indent="0">
              <a:buNone/>
            </a:pPr>
            <a:r>
              <a:rPr lang="fr-FR" dirty="0" smtClean="0"/>
              <a:t>Intervention de Sylviane AHR et Max BUTLEN </a:t>
            </a:r>
          </a:p>
          <a:p>
            <a:pPr marL="1076325" indent="0">
              <a:buNone/>
            </a:pPr>
            <a:endParaRPr lang="fr-FR" dirty="0"/>
          </a:p>
          <a:p>
            <a:pPr marL="1076325" indent="0">
              <a:buNone/>
            </a:pPr>
            <a:endParaRPr lang="pt-BR" dirty="0"/>
          </a:p>
        </p:txBody>
      </p:sp>
    </p:spTree>
    <p:extLst>
      <p:ext uri="{BB962C8B-B14F-4D97-AF65-F5344CB8AC3E}">
        <p14:creationId xmlns:p14="http://schemas.microsoft.com/office/powerpoint/2010/main" val="3000087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7D348CA-DB44-4B2F-9204-13455B30C8C9}"/>
              </a:ext>
            </a:extLst>
          </p:cNvPr>
          <p:cNvSpPr>
            <a:spLocks noGrp="1"/>
          </p:cNvSpPr>
          <p:nvPr>
            <p:ph type="title"/>
          </p:nvPr>
        </p:nvSpPr>
        <p:spPr>
          <a:solidFill>
            <a:schemeClr val="accent4">
              <a:lumMod val="60000"/>
              <a:lumOff val="40000"/>
            </a:schemeClr>
          </a:solidFill>
        </p:spPr>
        <p:txBody>
          <a:bodyPr>
            <a:normAutofit/>
          </a:bodyPr>
          <a:lstStyle/>
          <a:p>
            <a:pPr algn="ctr"/>
            <a:r>
              <a:rPr lang="fr-FR" sz="2800" dirty="0"/>
              <a:t>« L’enseignement-apprentissage de la littérature en question » </a:t>
            </a:r>
            <a:br>
              <a:rPr lang="fr-FR" sz="2800" dirty="0"/>
            </a:br>
            <a:r>
              <a:rPr lang="fr-FR" sz="2800" dirty="0"/>
              <a:t>Yves Reuter</a:t>
            </a:r>
            <a:br>
              <a:rPr lang="fr-FR" sz="2800" dirty="0"/>
            </a:br>
            <a:r>
              <a:rPr lang="fr-FR" sz="2800" i="1" dirty="0"/>
              <a:t>Enjeux</a:t>
            </a:r>
            <a:r>
              <a:rPr lang="fr-FR" sz="2800" dirty="0"/>
              <a:t>, 43/44, 1999, p. 197</a:t>
            </a:r>
          </a:p>
        </p:txBody>
      </p:sp>
      <p:sp>
        <p:nvSpPr>
          <p:cNvPr id="3" name="Espace réservé du contenu 2">
            <a:extLst>
              <a:ext uri="{FF2B5EF4-FFF2-40B4-BE49-F238E27FC236}">
                <a16:creationId xmlns="" xmlns:a16="http://schemas.microsoft.com/office/drawing/2014/main" id="{01457E99-6C42-4177-BCC5-D3C50762C904}"/>
              </a:ext>
            </a:extLst>
          </p:cNvPr>
          <p:cNvSpPr>
            <a:spLocks noGrp="1"/>
          </p:cNvSpPr>
          <p:nvPr>
            <p:ph idx="1"/>
          </p:nvPr>
        </p:nvSpPr>
        <p:spPr>
          <a:xfrm>
            <a:off x="838200" y="2080259"/>
            <a:ext cx="10515600" cy="4096703"/>
          </a:xfrm>
        </p:spPr>
        <p:txBody>
          <a:bodyPr>
            <a:normAutofit/>
          </a:bodyPr>
          <a:lstStyle/>
          <a:p>
            <a:pPr marL="0" indent="0" algn="just">
              <a:buNone/>
            </a:pPr>
            <a:r>
              <a:rPr lang="fr-FR" sz="3200" dirty="0"/>
              <a:t>Développer l'esprit d'analyse, développer les compétences linguistiques, développer les compétences en lecture et en écriture, développer les savoirs en littérature, développer le bagage culturel de l'élève, développer son esprit critique, lui permettre de s'approprier un patrimoine, développer son sens de l'esthétique et sa sensibilité, lui faire prendre du plaisir, participer à la formation de sa personnalité...</a:t>
            </a:r>
          </a:p>
        </p:txBody>
      </p:sp>
    </p:spTree>
    <p:extLst>
      <p:ext uri="{BB962C8B-B14F-4D97-AF65-F5344CB8AC3E}">
        <p14:creationId xmlns:p14="http://schemas.microsoft.com/office/powerpoint/2010/main" val="313789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718147B-CFDE-4267-AD05-D0865A61BD6F}"/>
              </a:ext>
            </a:extLst>
          </p:cNvPr>
          <p:cNvSpPr>
            <a:spLocks noGrp="1"/>
          </p:cNvSpPr>
          <p:nvPr>
            <p:ph type="title"/>
          </p:nvPr>
        </p:nvSpPr>
        <p:spPr>
          <a:xfrm>
            <a:off x="838200" y="365125"/>
            <a:ext cx="10515600" cy="836353"/>
          </a:xfrm>
          <a:solidFill>
            <a:schemeClr val="accent4">
              <a:lumMod val="60000"/>
              <a:lumOff val="40000"/>
            </a:schemeClr>
          </a:solidFill>
        </p:spPr>
        <p:txBody>
          <a:bodyPr>
            <a:noAutofit/>
          </a:bodyPr>
          <a:lstStyle/>
          <a:p>
            <a:pPr algn="ctr"/>
            <a:r>
              <a:rPr lang="fr-FR" sz="2400" i="1" dirty="0"/>
              <a:t>Explore. Investigations littéraires</a:t>
            </a:r>
            <a:r>
              <a:rPr lang="fr-FR" sz="2400" dirty="0"/>
              <a:t>, Florent Coste, </a:t>
            </a:r>
            <a:br>
              <a:rPr lang="fr-FR" sz="2400" dirty="0"/>
            </a:br>
            <a:r>
              <a:rPr lang="fr-FR" sz="2400" dirty="0"/>
              <a:t>Questions théoriques, coll. « Forbidden beach », 2017, p. 328</a:t>
            </a:r>
          </a:p>
        </p:txBody>
      </p:sp>
      <p:sp>
        <p:nvSpPr>
          <p:cNvPr id="3" name="Espace réservé du contenu 2">
            <a:extLst>
              <a:ext uri="{FF2B5EF4-FFF2-40B4-BE49-F238E27FC236}">
                <a16:creationId xmlns="" xmlns:a16="http://schemas.microsoft.com/office/drawing/2014/main" id="{E2092829-096C-4DAC-9D16-AC113AD02568}"/>
              </a:ext>
            </a:extLst>
          </p:cNvPr>
          <p:cNvSpPr>
            <a:spLocks noGrp="1"/>
          </p:cNvSpPr>
          <p:nvPr>
            <p:ph idx="1"/>
          </p:nvPr>
        </p:nvSpPr>
        <p:spPr>
          <a:xfrm>
            <a:off x="598795" y="1630212"/>
            <a:ext cx="11259880" cy="4635242"/>
          </a:xfrm>
        </p:spPr>
        <p:txBody>
          <a:bodyPr>
            <a:normAutofit/>
          </a:bodyPr>
          <a:lstStyle/>
          <a:p>
            <a:pPr marL="0" indent="0" algn="just">
              <a:buNone/>
            </a:pPr>
            <a:endParaRPr lang="fr-FR" sz="2400" dirty="0" smtClean="0"/>
          </a:p>
          <a:p>
            <a:pPr marL="0" indent="0" algn="just">
              <a:buNone/>
            </a:pPr>
            <a:r>
              <a:rPr lang="fr-FR" sz="2400" dirty="0" smtClean="0"/>
              <a:t>Continuons </a:t>
            </a:r>
            <a:r>
              <a:rPr lang="fr-FR" sz="2400" dirty="0"/>
              <a:t>d’imaginer que la littérature soit sinon une teinte, du moins un ensemble de teintes d’une couleur donnée. Que se passerait-il si l’on réduisait une couleur à l’une de ses teintes (le bleu turquoise pour toute la famille des bleus) ? Cela reviendrait à apprendre ce qu’est le bleu (la littérature) à partir d’un nombre extrêmement réduit d’échantillons. De sorte qu’insensible à la pluralité des couleurs et de leurs teintes, on se rendrait parfaitement incapable d’en reconnaître certaines nuances subtiles et raffinées (cas paralittéraires, hybrides, liminaires ou presque indécidables), ou au contraire des teintes délavées (œuvres ratées ou de piètre qualité). Mais peut-on dire d’une couleur délavée qu’elle n’est pas une couleur ?</a:t>
            </a:r>
          </a:p>
          <a:p>
            <a:pPr marL="0" indent="0" algn="just">
              <a:buNone/>
            </a:pPr>
            <a:endParaRPr lang="fr-FR" sz="2400" strike="sngStrike" dirty="0"/>
          </a:p>
        </p:txBody>
      </p:sp>
    </p:spTree>
    <p:extLst>
      <p:ext uri="{BB962C8B-B14F-4D97-AF65-F5344CB8AC3E}">
        <p14:creationId xmlns:p14="http://schemas.microsoft.com/office/powerpoint/2010/main" val="2034406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EBB7EC6-D8F5-47A6-91C5-77E49469DADC}"/>
              </a:ext>
            </a:extLst>
          </p:cNvPr>
          <p:cNvSpPr>
            <a:spLocks noGrp="1"/>
          </p:cNvSpPr>
          <p:nvPr>
            <p:ph type="title"/>
          </p:nvPr>
        </p:nvSpPr>
        <p:spPr>
          <a:solidFill>
            <a:schemeClr val="accent4">
              <a:lumMod val="60000"/>
              <a:lumOff val="40000"/>
            </a:schemeClr>
          </a:solidFill>
        </p:spPr>
        <p:txBody>
          <a:bodyPr>
            <a:normAutofit/>
          </a:bodyPr>
          <a:lstStyle/>
          <a:p>
            <a:pPr algn="ctr"/>
            <a:r>
              <a:rPr lang="fr-FR" sz="2800" i="1" dirty="0"/>
              <a:t>L’EXPRESS</a:t>
            </a:r>
            <a:r>
              <a:rPr lang="fr-FR" sz="2800" dirty="0"/>
              <a:t> 13/09/2017</a:t>
            </a:r>
            <a:br>
              <a:rPr lang="fr-FR" sz="2800" dirty="0"/>
            </a:br>
            <a:r>
              <a:rPr lang="fr-FR" sz="2800" dirty="0"/>
              <a:t>Interview de Jean-Michel Blanquer</a:t>
            </a:r>
            <a:br>
              <a:rPr lang="fr-FR" sz="2800" dirty="0"/>
            </a:br>
            <a:endParaRPr lang="fr-FR" sz="2800" dirty="0"/>
          </a:p>
        </p:txBody>
      </p:sp>
      <p:sp>
        <p:nvSpPr>
          <p:cNvPr id="3" name="Espace réservé du contenu 2">
            <a:extLst>
              <a:ext uri="{FF2B5EF4-FFF2-40B4-BE49-F238E27FC236}">
                <a16:creationId xmlns="" xmlns:a16="http://schemas.microsoft.com/office/drawing/2014/main" id="{6786D399-698A-4BFC-8002-241D2FECE706}"/>
              </a:ext>
            </a:extLst>
          </p:cNvPr>
          <p:cNvSpPr>
            <a:spLocks noGrp="1"/>
          </p:cNvSpPr>
          <p:nvPr>
            <p:ph idx="1"/>
          </p:nvPr>
        </p:nvSpPr>
        <p:spPr>
          <a:xfrm>
            <a:off x="606057" y="1825625"/>
            <a:ext cx="11004696" cy="4596440"/>
          </a:xfrm>
        </p:spPr>
        <p:txBody>
          <a:bodyPr>
            <a:normAutofit lnSpcReduction="10000"/>
          </a:bodyPr>
          <a:lstStyle/>
          <a:p>
            <a:endParaRPr lang="fr-FR" dirty="0"/>
          </a:p>
          <a:p>
            <a:pPr algn="just"/>
            <a:r>
              <a:rPr lang="fr-FR" dirty="0"/>
              <a:t>Souhaitez-vous revenir à une approche plus chronologique, en particulier en histoire ? </a:t>
            </a:r>
          </a:p>
          <a:p>
            <a:pPr algn="just"/>
            <a:endParaRPr lang="fr-FR" dirty="0"/>
          </a:p>
          <a:p>
            <a:pPr algn="just"/>
            <a:r>
              <a:rPr lang="fr-FR" dirty="0"/>
              <a:t>En histoire, comme dans toutes les autres disciplines, nous devons avoir une pédagogie explicite, structurée et progressive. Je veillerai à ce que ces principes soient appliqués. On parle souvent de l'histoire, </a:t>
            </a:r>
            <a:r>
              <a:rPr lang="fr-FR" b="1" dirty="0"/>
              <a:t>mais le problème est plus patent en littérature</a:t>
            </a:r>
            <a:r>
              <a:rPr lang="fr-FR" dirty="0"/>
              <a:t>. La façon dont on aborde aujourd'hui </a:t>
            </a:r>
            <a:r>
              <a:rPr lang="fr-FR" b="1" u="sng" dirty="0"/>
              <a:t>notre</a:t>
            </a:r>
            <a:r>
              <a:rPr lang="fr-FR" b="1" dirty="0"/>
              <a:t> patrimoine littéraire </a:t>
            </a:r>
            <a:r>
              <a:rPr lang="fr-FR" dirty="0"/>
              <a:t>au collège, </a:t>
            </a:r>
            <a:r>
              <a:rPr lang="fr-FR" b="1" dirty="0"/>
              <a:t>par grandes idées un peu conceptuelles et non plus par courants et époques spécifiques</a:t>
            </a:r>
            <a:r>
              <a:rPr lang="fr-FR" dirty="0"/>
              <a:t>, doit être repensée. </a:t>
            </a:r>
          </a:p>
        </p:txBody>
      </p:sp>
    </p:spTree>
    <p:extLst>
      <p:ext uri="{BB962C8B-B14F-4D97-AF65-F5344CB8AC3E}">
        <p14:creationId xmlns:p14="http://schemas.microsoft.com/office/powerpoint/2010/main" val="3967417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53F25D1-5685-4481-8607-C33626AD7780}"/>
              </a:ext>
            </a:extLst>
          </p:cNvPr>
          <p:cNvSpPr>
            <a:spLocks noGrp="1"/>
          </p:cNvSpPr>
          <p:nvPr>
            <p:ph type="title"/>
          </p:nvPr>
        </p:nvSpPr>
        <p:spPr>
          <a:solidFill>
            <a:schemeClr val="accent4">
              <a:lumMod val="60000"/>
              <a:lumOff val="40000"/>
            </a:schemeClr>
          </a:solidFill>
        </p:spPr>
        <p:txBody>
          <a:bodyPr/>
          <a:lstStyle/>
          <a:p>
            <a:pPr algn="ctr"/>
            <a:r>
              <a:rPr lang="fr-FR" i="1" dirty="0"/>
              <a:t>Manifeste de Charbonnières </a:t>
            </a:r>
            <a:r>
              <a:rPr lang="fr-FR" dirty="0"/>
              <a:t>(1969) </a:t>
            </a:r>
          </a:p>
        </p:txBody>
      </p:sp>
      <p:sp>
        <p:nvSpPr>
          <p:cNvPr id="3" name="Espace réservé du contenu 2">
            <a:extLst>
              <a:ext uri="{FF2B5EF4-FFF2-40B4-BE49-F238E27FC236}">
                <a16:creationId xmlns="" xmlns:a16="http://schemas.microsoft.com/office/drawing/2014/main" id="{80E6B33D-9E93-4590-AAF6-F2145CC3B469}"/>
              </a:ext>
            </a:extLst>
          </p:cNvPr>
          <p:cNvSpPr>
            <a:spLocks noGrp="1"/>
          </p:cNvSpPr>
          <p:nvPr>
            <p:ph idx="1"/>
          </p:nvPr>
        </p:nvSpPr>
        <p:spPr/>
        <p:txBody>
          <a:bodyPr/>
          <a:lstStyle/>
          <a:p>
            <a:pPr marL="0" indent="0">
              <a:buNone/>
            </a:pPr>
            <a:endParaRPr lang="fr-FR" dirty="0"/>
          </a:p>
          <a:p>
            <a:pPr marL="0" indent="0" algn="just">
              <a:buNone/>
            </a:pPr>
            <a:r>
              <a:rPr lang="fr-FR" sz="3200" dirty="0"/>
              <a:t>Sans prétendre définir ce que pourrait être aujourd'hui la culture, nous posons en principe </a:t>
            </a:r>
            <a:r>
              <a:rPr lang="fr-FR" sz="3200" b="1" dirty="0"/>
              <a:t>le refus d'une culture-somme, ou organisée selon des normes chronologiques et nationales</a:t>
            </a:r>
            <a:r>
              <a:rPr lang="fr-FR" sz="3200" dirty="0"/>
              <a:t>. Nous considérons la culture comme une capacité, non seulement de goûter les œuvres littéraires, mais de comprendre, à travers ces œuvres, et le monde, et soi-même. Non pas repli sur un « trésor culturel », mais préparation à affronter la complexité de la réalité moderne.</a:t>
            </a:r>
            <a:endParaRPr lang="fr-FR" dirty="0"/>
          </a:p>
        </p:txBody>
      </p:sp>
    </p:spTree>
    <p:extLst>
      <p:ext uri="{BB962C8B-B14F-4D97-AF65-F5344CB8AC3E}">
        <p14:creationId xmlns:p14="http://schemas.microsoft.com/office/powerpoint/2010/main" val="624773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60000"/>
              <a:lumOff val="40000"/>
            </a:schemeClr>
          </a:solidFill>
        </p:spPr>
        <p:txBody>
          <a:bodyPr/>
          <a:lstStyle/>
          <a:p>
            <a:r>
              <a:rPr lang="fr-FR" b="1" dirty="0" smtClean="0"/>
              <a:t>Quelle actualité des principes fondateurs de l’AFEF ? </a:t>
            </a:r>
            <a:endParaRPr lang="pt-BR" b="1" dirty="0"/>
          </a:p>
        </p:txBody>
      </p:sp>
      <p:sp>
        <p:nvSpPr>
          <p:cNvPr id="3" name="Espace réservé du contenu 2"/>
          <p:cNvSpPr>
            <a:spLocks noGrp="1"/>
          </p:cNvSpPr>
          <p:nvPr>
            <p:ph idx="1"/>
          </p:nvPr>
        </p:nvSpPr>
        <p:spPr>
          <a:xfrm>
            <a:off x="2062316" y="2076348"/>
            <a:ext cx="9839632" cy="4351338"/>
          </a:xfrm>
        </p:spPr>
        <p:txBody>
          <a:bodyPr>
            <a:normAutofit/>
          </a:bodyPr>
          <a:lstStyle/>
          <a:p>
            <a:pPr marL="0" indent="0"/>
            <a:r>
              <a:rPr lang="fr-FR" dirty="0" smtClean="0"/>
              <a:t>L’enseignement </a:t>
            </a:r>
            <a:r>
              <a:rPr lang="fr-FR" dirty="0"/>
              <a:t>du français est un instrument de sélection et d’imprégnation idéologique auxquelles il est illusoire de prétendre échapper globalement, mais qu’il est possible d’analyser et d’affronter. </a:t>
            </a:r>
            <a:endParaRPr lang="fr-FR" dirty="0" smtClean="0"/>
          </a:p>
          <a:p>
            <a:pPr marL="0" indent="0">
              <a:buNone/>
            </a:pPr>
            <a:r>
              <a:rPr lang="fr-FR" i="1" dirty="0"/>
              <a:t> </a:t>
            </a:r>
            <a:r>
              <a:rPr lang="fr-FR" i="1" dirty="0" smtClean="0"/>
              <a:t>                                                                    Aujourd’hui, l’AFE</a:t>
            </a:r>
            <a:r>
              <a:rPr lang="fr-FR" dirty="0" smtClean="0"/>
              <a:t>F, 1977.</a:t>
            </a:r>
          </a:p>
          <a:p>
            <a:pPr marL="0" indent="0"/>
            <a:endParaRPr lang="pt-BR" dirty="0" smtClean="0"/>
          </a:p>
          <a:p>
            <a:pPr marL="0" indent="0"/>
            <a:r>
              <a:rPr lang="fr-FR" dirty="0" smtClean="0"/>
              <a:t>Il </a:t>
            </a:r>
            <a:r>
              <a:rPr lang="fr-FR" dirty="0"/>
              <a:t>nous faut marquer toujours davantage les raisons sociales, idéologiques, politiques pour lesquelles, enseignants de français</a:t>
            </a:r>
            <a:r>
              <a:rPr lang="fr-FR" dirty="0" smtClean="0"/>
              <a:t>, nous </a:t>
            </a:r>
            <a:r>
              <a:rPr lang="fr-FR" dirty="0"/>
              <a:t>voulons que se transforme notre enseignement et surtout notre rapport et celui de nos élèves à l’école ? </a:t>
            </a:r>
            <a:r>
              <a:rPr lang="fr-FR" dirty="0" smtClean="0"/>
              <a:t> </a:t>
            </a:r>
          </a:p>
          <a:p>
            <a:endParaRPr lang="fr-FR" dirty="0"/>
          </a:p>
          <a:p>
            <a:endParaRPr lang="pt-BR" dirty="0"/>
          </a:p>
        </p:txBody>
      </p:sp>
    </p:spTree>
    <p:extLst>
      <p:ext uri="{BB962C8B-B14F-4D97-AF65-F5344CB8AC3E}">
        <p14:creationId xmlns:p14="http://schemas.microsoft.com/office/powerpoint/2010/main" val="2728205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7D5F3D9-0905-452B-90C7-4E4EFD4215E5}"/>
              </a:ext>
            </a:extLst>
          </p:cNvPr>
          <p:cNvSpPr>
            <a:spLocks noGrp="1"/>
          </p:cNvSpPr>
          <p:nvPr>
            <p:ph type="title"/>
          </p:nvPr>
        </p:nvSpPr>
        <p:spPr>
          <a:solidFill>
            <a:schemeClr val="accent4">
              <a:lumMod val="60000"/>
              <a:lumOff val="40000"/>
            </a:schemeClr>
          </a:solidFill>
        </p:spPr>
        <p:txBody>
          <a:bodyPr>
            <a:normAutofit/>
          </a:bodyPr>
          <a:lstStyle/>
          <a:p>
            <a:pPr algn="ctr"/>
            <a:r>
              <a:rPr lang="fr-FR" sz="2800" dirty="0"/>
              <a:t>Article « Politique », Paul Aron </a:t>
            </a:r>
            <a:br>
              <a:rPr lang="fr-FR" sz="2800" dirty="0"/>
            </a:br>
            <a:r>
              <a:rPr lang="fr-FR" sz="2800" i="1" dirty="0"/>
              <a:t>Le dictionnaire du littéraire</a:t>
            </a:r>
            <a:r>
              <a:rPr lang="fr-FR" sz="2800" dirty="0"/>
              <a:t>, P. Aron, D. Saint-Jacques, A. Viala</a:t>
            </a:r>
            <a:br>
              <a:rPr lang="fr-FR" sz="2800" dirty="0"/>
            </a:br>
            <a:r>
              <a:rPr lang="fr-FR" sz="2800" dirty="0"/>
              <a:t>PUF, 2002, p. 590-591 </a:t>
            </a:r>
          </a:p>
        </p:txBody>
      </p:sp>
      <p:sp>
        <p:nvSpPr>
          <p:cNvPr id="3" name="Espace réservé du contenu 2">
            <a:extLst>
              <a:ext uri="{FF2B5EF4-FFF2-40B4-BE49-F238E27FC236}">
                <a16:creationId xmlns="" xmlns:a16="http://schemas.microsoft.com/office/drawing/2014/main" id="{DC83A2A8-530B-45FD-8FEB-11CA6B2B15A3}"/>
              </a:ext>
            </a:extLst>
          </p:cNvPr>
          <p:cNvSpPr>
            <a:spLocks noGrp="1"/>
          </p:cNvSpPr>
          <p:nvPr>
            <p:ph idx="1"/>
          </p:nvPr>
        </p:nvSpPr>
        <p:spPr>
          <a:xfrm>
            <a:off x="606055" y="1825624"/>
            <a:ext cx="11222151" cy="4724031"/>
          </a:xfrm>
        </p:spPr>
        <p:txBody>
          <a:bodyPr>
            <a:normAutofit lnSpcReduction="10000"/>
          </a:bodyPr>
          <a:lstStyle/>
          <a:p>
            <a:endParaRPr lang="fr-FR" dirty="0"/>
          </a:p>
          <a:p>
            <a:pPr algn="just"/>
            <a:r>
              <a:rPr lang="fr-FR" b="1" i="1" dirty="0"/>
              <a:t>le</a:t>
            </a:r>
            <a:r>
              <a:rPr lang="fr-FR" i="1" dirty="0"/>
              <a:t> politique </a:t>
            </a:r>
            <a:r>
              <a:rPr lang="fr-FR" dirty="0"/>
              <a:t>= « l’espace social de la </a:t>
            </a:r>
            <a:r>
              <a:rPr lang="fr-FR" b="1" dirty="0"/>
              <a:t>confrontation</a:t>
            </a:r>
            <a:r>
              <a:rPr lang="fr-FR" dirty="0"/>
              <a:t> des opinions et des intérêts des citoyens »</a:t>
            </a:r>
          </a:p>
          <a:p>
            <a:pPr algn="just"/>
            <a:r>
              <a:rPr lang="fr-FR" b="1" i="1" dirty="0"/>
              <a:t>la</a:t>
            </a:r>
            <a:r>
              <a:rPr lang="fr-FR" i="1" dirty="0"/>
              <a:t> politique </a:t>
            </a:r>
            <a:r>
              <a:rPr lang="fr-FR" dirty="0"/>
              <a:t>= « l’art de gouverner la cité »  </a:t>
            </a:r>
          </a:p>
          <a:p>
            <a:pPr algn="just"/>
            <a:endParaRPr lang="fr-FR" dirty="0"/>
          </a:p>
          <a:p>
            <a:pPr algn="just"/>
            <a:r>
              <a:rPr lang="fr-FR" dirty="0"/>
              <a:t>Le domaine du littéraire ne peut être pensé à l’écart de ces deux acceptions. Il est, pour une part, un lieu d’intégration « civile » des citoyens dans la vie sociale, parce qu’il permet de maîtriser la langue, les discours, les savoirs et les représentations, et parce qu’il offre un moyen d’invention et de divertissement ; d’autre part, il peut être vu comme un vecteur d’opinions et d’intérêts. La place et les missions qu’on lui accorde dépendent donc de choix (du) « politique(s) ».</a:t>
            </a:r>
          </a:p>
          <a:p>
            <a:endParaRPr lang="fr-FR" dirty="0"/>
          </a:p>
        </p:txBody>
      </p:sp>
    </p:spTree>
    <p:extLst>
      <p:ext uri="{BB962C8B-B14F-4D97-AF65-F5344CB8AC3E}">
        <p14:creationId xmlns:p14="http://schemas.microsoft.com/office/powerpoint/2010/main" val="1362882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60000"/>
              <a:lumOff val="40000"/>
            </a:schemeClr>
          </a:solidFill>
        </p:spPr>
        <p:txBody>
          <a:bodyPr/>
          <a:lstStyle/>
          <a:p>
            <a:r>
              <a:rPr lang="fr-FR" dirty="0"/>
              <a:t>Des corrélations préoccupantes </a:t>
            </a:r>
            <a:endParaRPr lang="pt-BR" dirty="0"/>
          </a:p>
        </p:txBody>
      </p:sp>
      <p:sp>
        <p:nvSpPr>
          <p:cNvPr id="3" name="Espace réservé du contenu 2"/>
          <p:cNvSpPr>
            <a:spLocks noGrp="1"/>
          </p:cNvSpPr>
          <p:nvPr>
            <p:ph idx="1"/>
          </p:nvPr>
        </p:nvSpPr>
        <p:spPr/>
        <p:txBody>
          <a:bodyPr>
            <a:normAutofit fontScale="85000" lnSpcReduction="20000"/>
          </a:bodyPr>
          <a:lstStyle/>
          <a:p>
            <a:pPr marL="0" indent="0">
              <a:buNone/>
            </a:pPr>
            <a:endParaRPr lang="fr-FR" dirty="0" smtClean="0"/>
          </a:p>
          <a:p>
            <a:pPr marL="0" indent="0">
              <a:buNone/>
            </a:pPr>
            <a:r>
              <a:rPr lang="fr-FR" dirty="0" smtClean="0"/>
              <a:t>Note </a:t>
            </a:r>
            <a:r>
              <a:rPr lang="fr-FR" dirty="0"/>
              <a:t>OCDE </a:t>
            </a:r>
            <a:r>
              <a:rPr lang="fr-FR" dirty="0" smtClean="0"/>
              <a:t>de 2012  </a:t>
            </a:r>
            <a:r>
              <a:rPr lang="fr-FR" dirty="0"/>
              <a:t>pour la France, pour </a:t>
            </a:r>
            <a:r>
              <a:rPr lang="fr-FR" dirty="0" smtClean="0"/>
              <a:t> ce qui est de la </a:t>
            </a:r>
            <a:r>
              <a:rPr lang="fr-FR" dirty="0"/>
              <a:t>compréhension de </a:t>
            </a:r>
            <a:r>
              <a:rPr lang="fr-FR" dirty="0" smtClean="0"/>
              <a:t>l’écrit:</a:t>
            </a:r>
            <a:endParaRPr lang="pt-BR" dirty="0"/>
          </a:p>
          <a:p>
            <a:pPr marL="442913" indent="0">
              <a:buNone/>
            </a:pPr>
            <a:r>
              <a:rPr lang="fr-FR" dirty="0"/>
              <a:t>En France, la corrélation entre le milieu socio-économique et la performance aux évaluations Pisa est bien plus marquée que dans la plupart des autres pays de l’OCDE […]. Le système d’éducation français est plus inégalitaire en 2012 qu’il ne l’était 9 ans auparavant. </a:t>
            </a:r>
            <a:endParaRPr lang="fr-FR" dirty="0" smtClean="0"/>
          </a:p>
          <a:p>
            <a:pPr marL="442913" indent="0">
              <a:buNone/>
            </a:pPr>
            <a:r>
              <a:rPr lang="fr-FR" dirty="0" smtClean="0"/>
              <a:t>En </a:t>
            </a:r>
            <a:r>
              <a:rPr lang="fr-FR" dirty="0"/>
              <a:t>France, lorsque l’on appartient à un milieu défavorisé, on a clairement moins de chances de réussir qu’en 2003 […] </a:t>
            </a:r>
          </a:p>
          <a:p>
            <a:pPr marL="442913" indent="0">
              <a:buNone/>
            </a:pPr>
            <a:endParaRPr lang="pt-BR" dirty="0"/>
          </a:p>
          <a:p>
            <a:pPr marL="0" indent="0">
              <a:buNone/>
            </a:pPr>
            <a:r>
              <a:rPr lang="fr-FR" dirty="0" smtClean="0"/>
              <a:t>Résultats confirmés </a:t>
            </a:r>
            <a:r>
              <a:rPr lang="fr-FR" dirty="0"/>
              <a:t>par la Note OCDE  </a:t>
            </a:r>
            <a:r>
              <a:rPr lang="fr-FR" dirty="0" smtClean="0"/>
              <a:t>2015 :</a:t>
            </a:r>
            <a:endParaRPr lang="pt-BR" dirty="0"/>
          </a:p>
          <a:p>
            <a:pPr marL="442913" indent="0">
              <a:buNone/>
            </a:pPr>
            <a:r>
              <a:rPr lang="fr-FR" dirty="0" smtClean="0"/>
              <a:t>Plus </a:t>
            </a:r>
            <a:r>
              <a:rPr lang="fr-FR" dirty="0"/>
              <a:t>on vient d’un milieu défavorisé en France, moins on a de chances de réussir à l’évaluation PISA 2015.</a:t>
            </a:r>
            <a:endParaRPr lang="pt-BR" dirty="0"/>
          </a:p>
        </p:txBody>
      </p:sp>
    </p:spTree>
    <p:extLst>
      <p:ext uri="{BB962C8B-B14F-4D97-AF65-F5344CB8AC3E}">
        <p14:creationId xmlns:p14="http://schemas.microsoft.com/office/powerpoint/2010/main" val="3031141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2955" y="365125"/>
            <a:ext cx="11385755" cy="1325563"/>
          </a:xfrm>
          <a:solidFill>
            <a:schemeClr val="accent4">
              <a:lumMod val="60000"/>
              <a:lumOff val="40000"/>
            </a:schemeClr>
          </a:solidFill>
        </p:spPr>
        <p:txBody>
          <a:bodyPr>
            <a:normAutofit/>
          </a:bodyPr>
          <a:lstStyle/>
          <a:p>
            <a:r>
              <a:rPr lang="fr-FR" sz="3200" b="1" dirty="0" smtClean="0"/>
              <a:t>Ce qu’énonçait le manifeste de Charbonnières en 1969</a:t>
            </a:r>
            <a:endParaRPr lang="pt-BR" sz="3200" b="1" dirty="0"/>
          </a:p>
        </p:txBody>
      </p:sp>
      <p:sp>
        <p:nvSpPr>
          <p:cNvPr id="3" name="Espace réservé du contenu 2"/>
          <p:cNvSpPr>
            <a:spLocks noGrp="1"/>
          </p:cNvSpPr>
          <p:nvPr>
            <p:ph idx="1"/>
          </p:nvPr>
        </p:nvSpPr>
        <p:spPr/>
        <p:txBody>
          <a:bodyPr/>
          <a:lstStyle/>
          <a:p>
            <a:endParaRPr lang="fr-FR" dirty="0" smtClean="0"/>
          </a:p>
          <a:p>
            <a:pPr marL="0" indent="0">
              <a:buNone/>
            </a:pPr>
            <a:r>
              <a:rPr lang="fr-FR" dirty="0" smtClean="0"/>
              <a:t>L'école </a:t>
            </a:r>
            <a:r>
              <a:rPr lang="fr-FR" dirty="0"/>
              <a:t>ne saurait à elle seule changer le monde et la vie. </a:t>
            </a:r>
            <a:endParaRPr lang="fr-FR" dirty="0" smtClean="0"/>
          </a:p>
          <a:p>
            <a:pPr marL="0" indent="0">
              <a:buNone/>
            </a:pPr>
            <a:r>
              <a:rPr lang="fr-FR" dirty="0" smtClean="0"/>
              <a:t>Il </a:t>
            </a:r>
            <a:r>
              <a:rPr lang="fr-FR" dirty="0"/>
              <a:t>est établi que les handicaps, les blocages dont souffrent les élèves sont, pour l'essentiel, d'origine socio-économique et socioculturelle. Notre action pédagogique pour la liberté, l'authenticité, l'épanouissement des hommes ne saurait donc être dissociée du contexte économique, social et politique où elle s'inscrit. </a:t>
            </a:r>
            <a:endParaRPr lang="pt-BR" dirty="0"/>
          </a:p>
        </p:txBody>
      </p:sp>
    </p:spTree>
    <p:extLst>
      <p:ext uri="{BB962C8B-B14F-4D97-AF65-F5344CB8AC3E}">
        <p14:creationId xmlns:p14="http://schemas.microsoft.com/office/powerpoint/2010/main" val="3618032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60000"/>
              <a:lumOff val="40000"/>
            </a:schemeClr>
          </a:solidFill>
        </p:spPr>
        <p:txBody>
          <a:bodyPr/>
          <a:lstStyle/>
          <a:p>
            <a:r>
              <a:rPr lang="fr-FR" i="1" dirty="0"/>
              <a:t>Aujourd’hui le français, </a:t>
            </a:r>
            <a:r>
              <a:rPr lang="fr-FR" dirty="0"/>
              <a:t>AFEF 1977</a:t>
            </a:r>
            <a:endParaRPr lang="pt-BR" dirty="0"/>
          </a:p>
        </p:txBody>
      </p:sp>
      <p:sp>
        <p:nvSpPr>
          <p:cNvPr id="3" name="Espace réservé du contenu 2"/>
          <p:cNvSpPr>
            <a:spLocks noGrp="1"/>
          </p:cNvSpPr>
          <p:nvPr>
            <p:ph idx="1"/>
          </p:nvPr>
        </p:nvSpPr>
        <p:spPr/>
        <p:txBody>
          <a:bodyPr/>
          <a:lstStyle/>
          <a:p>
            <a:r>
              <a:rPr lang="fr-FR" dirty="0"/>
              <a:t>Beaucoup d’enseignants de français ont pris conscience du rôle qu’ils jouent dans la sélection. ils refusent que le langage serve fondamentalement à opérer des tris successifs entre les élèves ; ils n’acceptent pas que le langage devienne pour les uns un instrument de leur pouvoir et pour ceux qui ne parlent ni n’écrivent comme l’exige l’école, la justification de leur exclusion.</a:t>
            </a:r>
            <a:endParaRPr lang="pt-BR" dirty="0"/>
          </a:p>
          <a:p>
            <a:pPr marL="0" indent="0">
              <a:buNone/>
            </a:pPr>
            <a:r>
              <a:rPr lang="fr-FR" dirty="0" smtClean="0"/>
              <a:t>   […] </a:t>
            </a:r>
            <a:endParaRPr lang="pt-BR" dirty="0"/>
          </a:p>
          <a:p>
            <a:r>
              <a:rPr lang="fr-FR" dirty="0"/>
              <a:t>Le langage, la culture restent des instruments de sélection et de reconnaissance de l’élite par elle-même. </a:t>
            </a:r>
            <a:endParaRPr lang="pt-BR" dirty="0"/>
          </a:p>
        </p:txBody>
      </p:sp>
    </p:spTree>
    <p:extLst>
      <p:ext uri="{BB962C8B-B14F-4D97-AF65-F5344CB8AC3E}">
        <p14:creationId xmlns:p14="http://schemas.microsoft.com/office/powerpoint/2010/main" val="2412968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7696" y="261887"/>
            <a:ext cx="10515600" cy="1325563"/>
          </a:xfrm>
          <a:solidFill>
            <a:schemeClr val="accent4">
              <a:lumMod val="60000"/>
              <a:lumOff val="40000"/>
            </a:schemeClr>
          </a:solidFill>
        </p:spPr>
        <p:txBody>
          <a:bodyPr>
            <a:normAutofit/>
          </a:bodyPr>
          <a:lstStyle/>
          <a:p>
            <a:pPr>
              <a:defRPr/>
            </a:pPr>
            <a:r>
              <a:rPr lang="fr-FR" sz="3200" b="1" dirty="0" smtClean="0"/>
              <a:t>Un </a:t>
            </a:r>
            <a:r>
              <a:rPr lang="fr-FR" sz="3200" b="1" dirty="0"/>
              <a:t>monde dont je ne connais pas la langue</a:t>
            </a:r>
            <a:endParaRPr lang="pt-BR" sz="3200" b="1" dirty="0">
              <a:solidFill>
                <a:srgbClr val="FFFF00"/>
              </a:solidFill>
            </a:endParaRPr>
          </a:p>
        </p:txBody>
      </p:sp>
      <p:pic>
        <p:nvPicPr>
          <p:cNvPr id="4" name="Picture 3" descr="http://ec1.images-amazon.com/images/I/51ERT3EHR7L._SS500_.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67696" y="1587450"/>
            <a:ext cx="3864077" cy="4868221"/>
          </a:xfrm>
          <a:noFill/>
        </p:spPr>
      </p:pic>
      <p:sp>
        <p:nvSpPr>
          <p:cNvPr id="9220" name="Rectangle 5"/>
          <p:cNvSpPr>
            <a:spLocks noChangeArrowheads="1"/>
          </p:cNvSpPr>
          <p:nvPr/>
        </p:nvSpPr>
        <p:spPr bwMode="auto">
          <a:xfrm>
            <a:off x="6311899" y="1828800"/>
            <a:ext cx="4631403"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100">
                <a:solidFill>
                  <a:schemeClr val="tx2"/>
                </a:solidFill>
                <a:latin typeface="Arial" panose="020B0604020202020204" pitchFamily="34" charset="0"/>
              </a:defRPr>
            </a:lvl1pPr>
            <a:lvl2pPr marL="742950" indent="-285750">
              <a:defRPr sz="4100">
                <a:solidFill>
                  <a:schemeClr val="tx2"/>
                </a:solidFill>
                <a:latin typeface="Arial" panose="020B0604020202020204" pitchFamily="34" charset="0"/>
              </a:defRPr>
            </a:lvl2pPr>
            <a:lvl3pPr marL="1143000" indent="-228600">
              <a:defRPr sz="4100">
                <a:solidFill>
                  <a:schemeClr val="tx2"/>
                </a:solidFill>
                <a:latin typeface="Arial" panose="020B0604020202020204" pitchFamily="34" charset="0"/>
              </a:defRPr>
            </a:lvl3pPr>
            <a:lvl4pPr marL="1600200" indent="-228600">
              <a:defRPr sz="4100">
                <a:solidFill>
                  <a:schemeClr val="tx2"/>
                </a:solidFill>
                <a:latin typeface="Arial" panose="020B0604020202020204" pitchFamily="34" charset="0"/>
              </a:defRPr>
            </a:lvl4pPr>
            <a:lvl5pPr marL="2057400" indent="-228600">
              <a:defRPr sz="4100">
                <a:solidFill>
                  <a:schemeClr val="tx2"/>
                </a:solidFill>
                <a:latin typeface="Arial" panose="020B0604020202020204" pitchFamily="34" charset="0"/>
              </a:defRPr>
            </a:lvl5pPr>
            <a:lvl6pPr marL="2514600" indent="-228600" eaLnBrk="0" fontAlgn="base" hangingPunct="0">
              <a:spcBef>
                <a:spcPct val="0"/>
              </a:spcBef>
              <a:spcAft>
                <a:spcPct val="0"/>
              </a:spcAft>
              <a:defRPr sz="4100">
                <a:solidFill>
                  <a:schemeClr val="tx2"/>
                </a:solidFill>
                <a:latin typeface="Arial" panose="020B0604020202020204" pitchFamily="34" charset="0"/>
              </a:defRPr>
            </a:lvl6pPr>
            <a:lvl7pPr marL="2971800" indent="-228600" eaLnBrk="0" fontAlgn="base" hangingPunct="0">
              <a:spcBef>
                <a:spcPct val="0"/>
              </a:spcBef>
              <a:spcAft>
                <a:spcPct val="0"/>
              </a:spcAft>
              <a:defRPr sz="4100">
                <a:solidFill>
                  <a:schemeClr val="tx2"/>
                </a:solidFill>
                <a:latin typeface="Arial" panose="020B0604020202020204" pitchFamily="34" charset="0"/>
              </a:defRPr>
            </a:lvl7pPr>
            <a:lvl8pPr marL="3429000" indent="-228600" eaLnBrk="0" fontAlgn="base" hangingPunct="0">
              <a:spcBef>
                <a:spcPct val="0"/>
              </a:spcBef>
              <a:spcAft>
                <a:spcPct val="0"/>
              </a:spcAft>
              <a:defRPr sz="4100">
                <a:solidFill>
                  <a:schemeClr val="tx2"/>
                </a:solidFill>
                <a:latin typeface="Arial" panose="020B0604020202020204" pitchFamily="34" charset="0"/>
              </a:defRPr>
            </a:lvl8pPr>
            <a:lvl9pPr marL="3886200" indent="-228600" eaLnBrk="0" fontAlgn="base" hangingPunct="0">
              <a:spcBef>
                <a:spcPct val="0"/>
              </a:spcBef>
              <a:spcAft>
                <a:spcPct val="0"/>
              </a:spcAft>
              <a:defRPr sz="4100">
                <a:solidFill>
                  <a:schemeClr val="tx2"/>
                </a:solidFill>
                <a:latin typeface="Arial" panose="020B0604020202020204" pitchFamily="34" charset="0"/>
              </a:defRPr>
            </a:lvl9pPr>
          </a:lstStyle>
          <a:p>
            <a:pPr algn="just" eaLnBrk="1" hangingPunct="1"/>
            <a:endParaRPr lang="fr-FR" altLang="pt-BR" sz="2000" i="1" dirty="0">
              <a:solidFill>
                <a:schemeClr val="tx1"/>
              </a:solidFill>
              <a:latin typeface="Times New Roman" panose="02020603050405020304" pitchFamily="18" charset="0"/>
              <a:cs typeface="Times New Roman" panose="02020603050405020304" pitchFamily="18" charset="0"/>
            </a:endParaRPr>
          </a:p>
          <a:p>
            <a:pPr algn="just"/>
            <a:r>
              <a:rPr lang="fr-FR" sz="2400" dirty="0" smtClean="0">
                <a:solidFill>
                  <a:schemeClr val="tx1"/>
                </a:solidFill>
                <a:latin typeface="+mn-lt"/>
                <a:cs typeface="Times New Roman" panose="02020603050405020304" pitchFamily="18" charset="0"/>
              </a:rPr>
              <a:t>Vous </a:t>
            </a:r>
            <a:r>
              <a:rPr lang="fr-FR" sz="2400" dirty="0">
                <a:solidFill>
                  <a:schemeClr val="tx1"/>
                </a:solidFill>
                <a:latin typeface="+mn-lt"/>
                <a:cs typeface="Times New Roman" panose="02020603050405020304" pitchFamily="18" charset="0"/>
              </a:rPr>
              <a:t>savez, Papa, ce ne sont pas les cours qui m’effraient à l’université ; ce sont les moments de détente. La plupart du temps, quand les filles bavardent, je ne sais pas de quoi elles parlent ; leurs plaisanteries se rapportent à un passé que je n’ai pas partagé et dont je me sens exclue. Je suis une étrangère dans un </a:t>
            </a:r>
            <a:r>
              <a:rPr lang="fr-FR" sz="2400" dirty="0" smtClean="0">
                <a:solidFill>
                  <a:schemeClr val="tx1"/>
                </a:solidFill>
                <a:latin typeface="+mn-lt"/>
                <a:cs typeface="Times New Roman" panose="02020603050405020304" pitchFamily="18" charset="0"/>
              </a:rPr>
              <a:t>monde dont </a:t>
            </a:r>
            <a:r>
              <a:rPr lang="fr-FR" sz="2400" dirty="0">
                <a:solidFill>
                  <a:schemeClr val="tx1"/>
                </a:solidFill>
                <a:latin typeface="+mn-lt"/>
                <a:cs typeface="Times New Roman" panose="02020603050405020304" pitchFamily="18" charset="0"/>
              </a:rPr>
              <a:t>je ne connais pas la langue.</a:t>
            </a:r>
            <a:endParaRPr lang="pt-BR" sz="2400" dirty="0">
              <a:solidFill>
                <a:schemeClr val="tx1"/>
              </a:solidFill>
              <a:latin typeface="+mn-lt"/>
              <a:cs typeface="Times New Roman" panose="02020603050405020304" pitchFamily="18" charset="0"/>
            </a:endParaRPr>
          </a:p>
          <a:p>
            <a:pPr algn="just" eaLnBrk="1" hangingPunct="1"/>
            <a:r>
              <a:rPr lang="fr-FR" altLang="pt-BR" sz="4000" i="1" dirty="0" smtClean="0">
                <a:solidFill>
                  <a:schemeClr val="tx1"/>
                </a:solidFill>
                <a:cs typeface="Times New Roman" panose="02020603050405020304" pitchFamily="18" charset="0"/>
              </a:rPr>
              <a:t>.</a:t>
            </a:r>
            <a:endParaRPr lang="fr-FR" altLang="pt-BR" sz="4000" i="1"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429592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60000"/>
              <a:lumOff val="40000"/>
            </a:schemeClr>
          </a:solidFill>
        </p:spPr>
        <p:txBody>
          <a:bodyPr/>
          <a:lstStyle/>
          <a:p>
            <a:r>
              <a:rPr lang="fr-FR" b="1" dirty="0"/>
              <a:t>POURQUOI/POUR QUOI </a:t>
            </a:r>
            <a:r>
              <a:rPr lang="fr-FR" b="1" dirty="0" smtClean="0"/>
              <a:t>ENSEIGNE-T-ON ?</a:t>
            </a:r>
            <a:endParaRPr lang="pt-BR" dirty="0"/>
          </a:p>
        </p:txBody>
      </p:sp>
      <p:sp>
        <p:nvSpPr>
          <p:cNvPr id="3" name="Espace réservé du contenu 2"/>
          <p:cNvSpPr>
            <a:spLocks noGrp="1"/>
          </p:cNvSpPr>
          <p:nvPr>
            <p:ph idx="1"/>
          </p:nvPr>
        </p:nvSpPr>
        <p:spPr/>
        <p:txBody>
          <a:bodyPr>
            <a:normAutofit fontScale="92500" lnSpcReduction="10000"/>
          </a:bodyPr>
          <a:lstStyle/>
          <a:p>
            <a:pPr algn="just"/>
            <a:r>
              <a:rPr lang="fr-FR" dirty="0"/>
              <a:t>Antoine Compagnon, </a:t>
            </a:r>
            <a:r>
              <a:rPr lang="fr-FR" i="1" dirty="0"/>
              <a:t>La littérature, </a:t>
            </a:r>
            <a:r>
              <a:rPr lang="fr-FR" b="1" i="1" dirty="0"/>
              <a:t>pour quoi faire </a:t>
            </a:r>
            <a:r>
              <a:rPr lang="fr-FR" i="1" dirty="0"/>
              <a:t>?</a:t>
            </a:r>
            <a:r>
              <a:rPr lang="fr-FR" dirty="0"/>
              <a:t>,</a:t>
            </a:r>
            <a:r>
              <a:rPr lang="fr-FR" i="1" dirty="0"/>
              <a:t> </a:t>
            </a:r>
            <a:r>
              <a:rPr lang="fr-FR" dirty="0"/>
              <a:t>Paris, Collège de France / Fayard, 2007.</a:t>
            </a:r>
          </a:p>
          <a:p>
            <a:pPr algn="just"/>
            <a:r>
              <a:rPr lang="fr-FR" dirty="0"/>
              <a:t>Yves Citton, </a:t>
            </a:r>
            <a:r>
              <a:rPr lang="fr-FR" i="1" dirty="0"/>
              <a:t>Lire, interpréter, actualiser – </a:t>
            </a:r>
            <a:r>
              <a:rPr lang="fr-FR" b="1" i="1" dirty="0"/>
              <a:t>Pourquoi</a:t>
            </a:r>
            <a:r>
              <a:rPr lang="fr-FR" i="1" dirty="0"/>
              <a:t> les études littéraires ?</a:t>
            </a:r>
            <a:r>
              <a:rPr lang="fr-FR" dirty="0"/>
              <a:t>, Paris, Éditions Amsterdam, 2007. </a:t>
            </a:r>
          </a:p>
          <a:p>
            <a:pPr algn="just"/>
            <a:r>
              <a:rPr lang="fr-FR" dirty="0"/>
              <a:t>Jean-Louis Dufays (dir.), </a:t>
            </a:r>
            <a:r>
              <a:rPr lang="fr-FR" i="1" dirty="0"/>
              <a:t>Enseigner et apprendre la littérature aujourd’hui, </a:t>
            </a:r>
            <a:r>
              <a:rPr lang="fr-FR" b="1" i="1" dirty="0"/>
              <a:t>pour quoi faire </a:t>
            </a:r>
            <a:r>
              <a:rPr lang="fr-FR" i="1" dirty="0"/>
              <a:t>? – Sens, utilité, évaluation</a:t>
            </a:r>
            <a:r>
              <a:rPr lang="fr-FR" dirty="0"/>
              <a:t>, Presses Universitaires de Louvain, 2007.</a:t>
            </a:r>
          </a:p>
          <a:p>
            <a:pPr algn="just"/>
            <a:r>
              <a:rPr lang="fr-FR" dirty="0"/>
              <a:t>Vincent Jouve, </a:t>
            </a:r>
            <a:r>
              <a:rPr lang="fr-FR" b="1" i="1" dirty="0"/>
              <a:t>Pourquoi</a:t>
            </a:r>
            <a:r>
              <a:rPr lang="fr-FR" i="1" dirty="0"/>
              <a:t> étudier la littérature ?</a:t>
            </a:r>
            <a:r>
              <a:rPr lang="fr-FR" dirty="0"/>
              <a:t>,</a:t>
            </a:r>
            <a:r>
              <a:rPr lang="fr-FR" i="1" dirty="0"/>
              <a:t> </a:t>
            </a:r>
            <a:r>
              <a:rPr lang="fr-FR" dirty="0"/>
              <a:t>Paris, Armand Colin, 2010.</a:t>
            </a:r>
          </a:p>
          <a:p>
            <a:pPr algn="just"/>
            <a:r>
              <a:rPr lang="fr-FR" dirty="0"/>
              <a:t>Jean-Marie Schaeffer, </a:t>
            </a:r>
            <a:r>
              <a:rPr lang="fr-FR" i="1" dirty="0"/>
              <a:t>Petite écologie des études littéraires – </a:t>
            </a:r>
            <a:r>
              <a:rPr lang="fr-FR" b="1" i="1" dirty="0"/>
              <a:t>Pourquoi</a:t>
            </a:r>
            <a:r>
              <a:rPr lang="fr-FR" i="1" dirty="0"/>
              <a:t> et comment étudier la littérature ?</a:t>
            </a:r>
            <a:r>
              <a:rPr lang="fr-FR" dirty="0"/>
              <a:t>,</a:t>
            </a:r>
            <a:r>
              <a:rPr lang="fr-FR" i="1" dirty="0"/>
              <a:t> </a:t>
            </a:r>
            <a:r>
              <a:rPr lang="fr-FR" dirty="0"/>
              <a:t>Vincennes, Éditions Thierry Marchaisse, 2011.</a:t>
            </a:r>
          </a:p>
          <a:p>
            <a:endParaRPr lang="fr-FR" dirty="0"/>
          </a:p>
        </p:txBody>
      </p:sp>
    </p:spTree>
    <p:extLst>
      <p:ext uri="{BB962C8B-B14F-4D97-AF65-F5344CB8AC3E}">
        <p14:creationId xmlns:p14="http://schemas.microsoft.com/office/powerpoint/2010/main" val="2990327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74ECF31-9568-4380-9A84-178989F756A5}"/>
              </a:ext>
            </a:extLst>
          </p:cNvPr>
          <p:cNvSpPr>
            <a:spLocks noGrp="1"/>
          </p:cNvSpPr>
          <p:nvPr>
            <p:ph type="title"/>
          </p:nvPr>
        </p:nvSpPr>
        <p:spPr>
          <a:solidFill>
            <a:schemeClr val="accent4">
              <a:lumMod val="40000"/>
              <a:lumOff val="60000"/>
            </a:schemeClr>
          </a:solidFill>
        </p:spPr>
        <p:txBody>
          <a:bodyPr>
            <a:normAutofit/>
          </a:bodyPr>
          <a:lstStyle/>
          <a:p>
            <a:pPr algn="ctr"/>
            <a:r>
              <a:rPr lang="fr-FR" sz="2800" i="1" dirty="0"/>
              <a:t>Conditions de l’éducation</a:t>
            </a:r>
            <a:r>
              <a:rPr lang="fr-FR" sz="2800" dirty="0"/>
              <a:t>, </a:t>
            </a:r>
            <a:br>
              <a:rPr lang="fr-FR" sz="2800" dirty="0"/>
            </a:br>
            <a:r>
              <a:rPr lang="fr-FR" sz="2800" dirty="0"/>
              <a:t>M.-C. Blais, M. Gauchet, D. Ottavi</a:t>
            </a:r>
            <a:br>
              <a:rPr lang="fr-FR" sz="2800" dirty="0"/>
            </a:br>
            <a:r>
              <a:rPr lang="fr-FR" sz="2800" dirty="0"/>
              <a:t>Paris, Stock, 2008, p. 95</a:t>
            </a:r>
          </a:p>
        </p:txBody>
      </p:sp>
      <p:sp>
        <p:nvSpPr>
          <p:cNvPr id="3" name="Espace réservé du contenu 2">
            <a:extLst>
              <a:ext uri="{FF2B5EF4-FFF2-40B4-BE49-F238E27FC236}">
                <a16:creationId xmlns="" xmlns:a16="http://schemas.microsoft.com/office/drawing/2014/main" id="{A8E9D3E7-B91A-47EE-A5DD-830FC357EE64}"/>
              </a:ext>
            </a:extLst>
          </p:cNvPr>
          <p:cNvSpPr>
            <a:spLocks noGrp="1"/>
          </p:cNvSpPr>
          <p:nvPr>
            <p:ph idx="1"/>
          </p:nvPr>
        </p:nvSpPr>
        <p:spPr>
          <a:xfrm>
            <a:off x="838200" y="2094613"/>
            <a:ext cx="10515600" cy="4082349"/>
          </a:xfrm>
        </p:spPr>
        <p:txBody>
          <a:bodyPr/>
          <a:lstStyle/>
          <a:p>
            <a:pPr marL="0" indent="0" algn="just">
              <a:buNone/>
            </a:pPr>
            <a:r>
              <a:rPr lang="fr-FR" dirty="0"/>
              <a:t>Il faut se demander : </a:t>
            </a:r>
            <a:r>
              <a:rPr lang="fr-FR" b="1" dirty="0"/>
              <a:t>pourquoi la littérature ? </a:t>
            </a:r>
            <a:r>
              <a:rPr lang="fr-FR" dirty="0"/>
              <a:t>On ne peut échapper à la question. Là-dessus les réformateurs ont raison. Il est vain de se voiler la face, </a:t>
            </a:r>
            <a:r>
              <a:rPr lang="fr-FR" b="1" dirty="0"/>
              <a:t>le sens de l’enseignement de la littérature fait aujourd’hui question</a:t>
            </a:r>
            <a:r>
              <a:rPr lang="fr-FR" dirty="0"/>
              <a:t>. Cette question doit être affrontée sans tabou ni préjugés. Est-ce l’objet littéraire en tant que tel qui est en cause, ou bien une certaine littérature ? Est-ce sa fonction en général qui est atteinte, ou bien une certaine façon de la mettre en œuvre ? En tout cas, l’interrogation sur la justification de cet enseignement ne saurait être éludée. </a:t>
            </a:r>
          </a:p>
        </p:txBody>
      </p:sp>
    </p:spTree>
    <p:extLst>
      <p:ext uri="{BB962C8B-B14F-4D97-AF65-F5344CB8AC3E}">
        <p14:creationId xmlns:p14="http://schemas.microsoft.com/office/powerpoint/2010/main" val="853696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44990CD-4107-4E73-A982-2C351E26E769}"/>
              </a:ext>
            </a:extLst>
          </p:cNvPr>
          <p:cNvSpPr>
            <a:spLocks noGrp="1"/>
          </p:cNvSpPr>
          <p:nvPr>
            <p:ph type="title"/>
          </p:nvPr>
        </p:nvSpPr>
        <p:spPr>
          <a:xfrm>
            <a:off x="7919883" y="752168"/>
            <a:ext cx="4144297" cy="5176683"/>
          </a:xfrm>
        </p:spPr>
        <p:txBody>
          <a:bodyPr>
            <a:noAutofit/>
          </a:bodyPr>
          <a:lstStyle/>
          <a:p>
            <a:pPr algn="just"/>
            <a:r>
              <a:rPr lang="fr-FR" sz="2400" dirty="0"/>
              <a:t>L’univers de l’écrit s’est radicalement métamorphosé avec l’avènement du numérique, les modes sémantiques (texte, image, son) et les supports technologiques étant toujours plus diversifiés</a:t>
            </a:r>
            <a:r>
              <a:rPr lang="fr-FR" sz="2400" dirty="0" smtClean="0"/>
              <a:t>.</a:t>
            </a:r>
            <a:br>
              <a:rPr lang="fr-FR" sz="2400" dirty="0" smtClean="0"/>
            </a:br>
            <a:r>
              <a:rPr lang="fr-FR" sz="2400" dirty="0" smtClean="0"/>
              <a:t/>
            </a:r>
            <a:br>
              <a:rPr lang="fr-FR" sz="2400" dirty="0" smtClean="0"/>
            </a:br>
            <a:r>
              <a:rPr lang="fr-FR" sz="2400" dirty="0" smtClean="0"/>
              <a:t> </a:t>
            </a:r>
            <a:r>
              <a:rPr lang="fr-FR" sz="2400" dirty="0"/>
              <a:t/>
            </a:r>
            <a:br>
              <a:rPr lang="fr-FR" sz="2400" dirty="0"/>
            </a:br>
            <a:r>
              <a:rPr lang="fr-FR" sz="2400" dirty="0"/>
              <a:t> </a:t>
            </a:r>
            <a:br>
              <a:rPr lang="fr-FR" sz="2400" dirty="0"/>
            </a:br>
            <a:endParaRPr lang="fr-FR" sz="2400" dirty="0"/>
          </a:p>
        </p:txBody>
      </p:sp>
      <p:pic>
        <p:nvPicPr>
          <p:cNvPr id="4" name="Espace réservé du contenu 3">
            <a:extLst>
              <a:ext uri="{FF2B5EF4-FFF2-40B4-BE49-F238E27FC236}">
                <a16:creationId xmlns="" xmlns:a16="http://schemas.microsoft.com/office/drawing/2014/main" id="{1CB49B10-F2B7-46D1-A47F-7C8427BCA0FE}"/>
              </a:ext>
            </a:extLst>
          </p:cNvPr>
          <p:cNvPicPr>
            <a:picLocks noGrp="1" noChangeAspect="1"/>
          </p:cNvPicPr>
          <p:nvPr>
            <p:ph idx="1"/>
          </p:nvPr>
        </p:nvPicPr>
        <p:blipFill>
          <a:blip r:embed="rId2"/>
          <a:stretch>
            <a:fillRect/>
          </a:stretch>
        </p:blipFill>
        <p:spPr>
          <a:xfrm>
            <a:off x="1026346" y="553727"/>
            <a:ext cx="5018262" cy="6254651"/>
          </a:xfrm>
          <a:prstGeom prst="rect">
            <a:avLst/>
          </a:prstGeom>
        </p:spPr>
      </p:pic>
    </p:spTree>
    <p:extLst>
      <p:ext uri="{BB962C8B-B14F-4D97-AF65-F5344CB8AC3E}">
        <p14:creationId xmlns:p14="http://schemas.microsoft.com/office/powerpoint/2010/main" val="3721193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3261</TotalTime>
  <Words>1128</Words>
  <Application>Microsoft Macintosh PowerPoint</Application>
  <PresentationFormat>Grand écran</PresentationFormat>
  <Paragraphs>61</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Calibri</vt:lpstr>
      <vt:lpstr>Calibri Light</vt:lpstr>
      <vt:lpstr>Times New Roman</vt:lpstr>
      <vt:lpstr>Arial</vt:lpstr>
      <vt:lpstr>Thème Office</vt:lpstr>
      <vt:lpstr>Journée de réflexion de l’AFEF,  14 octobre 2017</vt:lpstr>
      <vt:lpstr>Article « Politique », Paul Aron  Le dictionnaire du littéraire, P. Aron, D. Saint-Jacques, A. Viala PUF, 2002, p. 590-591 </vt:lpstr>
      <vt:lpstr>Des corrélations préoccupantes </vt:lpstr>
      <vt:lpstr>Ce qu’énonçait le manifeste de Charbonnières en 1969</vt:lpstr>
      <vt:lpstr>Aujourd’hui le français, AFEF 1977</vt:lpstr>
      <vt:lpstr>Un monde dont je ne connais pas la langue</vt:lpstr>
      <vt:lpstr>POURQUOI/POUR QUOI ENSEIGNE-T-ON ?</vt:lpstr>
      <vt:lpstr>Conditions de l’éducation,  M.-C. Blais, M. Gauchet, D. Ottavi Paris, Stock, 2008, p. 95</vt:lpstr>
      <vt:lpstr>L’univers de l’écrit s’est radicalement métamorphosé avec l’avènement du numérique, les modes sémantiques (texte, image, son) et les supports technologiques étant toujours plus diversifiés.      </vt:lpstr>
      <vt:lpstr>« L’enseignement-apprentissage de la littérature en question »  Yves Reuter Enjeux, 43/44, 1999, p. 197</vt:lpstr>
      <vt:lpstr>Explore. Investigations littéraires, Florent Coste,  Questions théoriques, coll. « Forbidden beach », 2017, p. 328</vt:lpstr>
      <vt:lpstr>L’EXPRESS 13/09/2017 Interview de Jean-Michel Blanquer </vt:lpstr>
      <vt:lpstr>Manifeste de Charbonnières (1969) </vt:lpstr>
      <vt:lpstr>Quelle actualité des principes fondateurs de l’AFEF ? </vt:lpstr>
    </vt:vector>
  </TitlesOfParts>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 Ahr</dc:creator>
  <cp:lastModifiedBy>Viviane Youx</cp:lastModifiedBy>
  <cp:revision>27</cp:revision>
  <dcterms:created xsi:type="dcterms:W3CDTF">2017-10-11T17:37:34Z</dcterms:created>
  <dcterms:modified xsi:type="dcterms:W3CDTF">2017-10-16T06:58:59Z</dcterms:modified>
</cp:coreProperties>
</file>